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56"/>
  </p:notesMasterIdLst>
  <p:sldIdLst>
    <p:sldId id="307" r:id="rId2"/>
    <p:sldId id="291" r:id="rId3"/>
    <p:sldId id="356" r:id="rId4"/>
    <p:sldId id="289" r:id="rId5"/>
    <p:sldId id="292" r:id="rId6"/>
    <p:sldId id="293" r:id="rId7"/>
    <p:sldId id="294" r:id="rId8"/>
    <p:sldId id="295" r:id="rId9"/>
    <p:sldId id="298" r:id="rId10"/>
    <p:sldId id="363" r:id="rId11"/>
    <p:sldId id="348" r:id="rId12"/>
    <p:sldId id="301" r:id="rId13"/>
    <p:sldId id="302" r:id="rId14"/>
    <p:sldId id="304" r:id="rId15"/>
    <p:sldId id="305" r:id="rId16"/>
    <p:sldId id="309" r:id="rId17"/>
    <p:sldId id="308" r:id="rId18"/>
    <p:sldId id="349" r:id="rId19"/>
    <p:sldId id="350" r:id="rId20"/>
    <p:sldId id="364" r:id="rId21"/>
    <p:sldId id="313" r:id="rId22"/>
    <p:sldId id="312" r:id="rId23"/>
    <p:sldId id="315" r:id="rId24"/>
    <p:sldId id="316" r:id="rId25"/>
    <p:sldId id="317" r:id="rId26"/>
    <p:sldId id="319" r:id="rId27"/>
    <p:sldId id="320" r:id="rId28"/>
    <p:sldId id="340" r:id="rId29"/>
    <p:sldId id="321" r:id="rId30"/>
    <p:sldId id="347" r:id="rId31"/>
    <p:sldId id="352" r:id="rId32"/>
    <p:sldId id="354" r:id="rId33"/>
    <p:sldId id="355" r:id="rId34"/>
    <p:sldId id="339" r:id="rId35"/>
    <p:sldId id="322" r:id="rId36"/>
    <p:sldId id="326" r:id="rId37"/>
    <p:sldId id="332" r:id="rId38"/>
    <p:sldId id="328" r:id="rId39"/>
    <p:sldId id="343" r:id="rId40"/>
    <p:sldId id="333" r:id="rId41"/>
    <p:sldId id="334" r:id="rId42"/>
    <p:sldId id="335" r:id="rId43"/>
    <p:sldId id="342" r:id="rId44"/>
    <p:sldId id="337" r:id="rId45"/>
    <p:sldId id="346" r:id="rId46"/>
    <p:sldId id="357" r:id="rId47"/>
    <p:sldId id="358" r:id="rId48"/>
    <p:sldId id="359" r:id="rId49"/>
    <p:sldId id="361" r:id="rId50"/>
    <p:sldId id="365" r:id="rId51"/>
    <p:sldId id="360" r:id="rId52"/>
    <p:sldId id="362" r:id="rId53"/>
    <p:sldId id="338" r:id="rId54"/>
    <p:sldId id="28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Utente Windows" initials="UW" lastIdx="2" clrIdx="1">
    <p:extLst>
      <p:ext uri="{19B8F6BF-5375-455C-9EA6-DF929625EA0E}">
        <p15:presenceInfo xmlns:p15="http://schemas.microsoft.com/office/powerpoint/2012/main" userId="Utente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94777" autoAdjust="0"/>
  </p:normalViewPr>
  <p:slideViewPr>
    <p:cSldViewPr snapToGrid="0" snapToObjects="1" showGuides="1">
      <p:cViewPr>
        <p:scale>
          <a:sx n="150" d="100"/>
          <a:sy n="150" d="100"/>
        </p:scale>
        <p:origin x="782" y="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 dirty="0"/>
        </a:p>
      </dgm:t>
    </dgm:pt>
    <dgm:pt modelId="{B560734D-7A5A-5944-A76D-AFFF9866F98D}">
      <dgm:prSet/>
      <dgm:spPr/>
      <dgm:t>
        <a:bodyPr/>
        <a:lstStyle/>
        <a:p>
          <a:r>
            <a:rPr lang="en-US" b="1" noProof="1"/>
            <a:t>Decomposizione</a:t>
          </a:r>
          <a:r>
            <a:rPr lang="en-US" b="1" dirty="0"/>
            <a:t> della serie</a:t>
          </a:r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 dirty="0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/>
            <a:t>Applicazione modelli di previsione</a:t>
          </a:r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 dirty="0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/>
            <a:t>Scelta modello migliore</a:t>
          </a:r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6461F9-3F54-4747-B704-546E7120CD7A}" type="pres">
      <dgm:prSet presAssocID="{A2E5E3C8-ED46-8E40-97CF-63604A6DDAA0}" presName="sibTrans" presStyleLbl="sibTrans2D1" presStyleIdx="0" presStyleCnt="3"/>
      <dgm:spPr/>
      <dgm:t>
        <a:bodyPr/>
        <a:lstStyle/>
        <a:p>
          <a:endParaRPr lang="it-IT"/>
        </a:p>
      </dgm:t>
    </dgm:pt>
    <dgm:pt modelId="{54F34D39-E321-4546-9317-0D07BB0EC25A}" type="pres">
      <dgm:prSet presAssocID="{A2E5E3C8-ED46-8E40-97CF-63604A6DDAA0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BFAAC26-24F8-DC4E-A68D-A58E4EFFF979}" type="pres">
      <dgm:prSet presAssocID="{80868BE1-8C8A-4D47-9364-357EC8CE8F3F}" presName="sibTrans" presStyleLbl="sibTrans2D1" presStyleIdx="1" presStyleCnt="3"/>
      <dgm:spPr/>
      <dgm:t>
        <a:bodyPr/>
        <a:lstStyle/>
        <a:p>
          <a:endParaRPr lang="it-IT"/>
        </a:p>
      </dgm:t>
    </dgm:pt>
    <dgm:pt modelId="{57FBFDB4-3F9A-094F-B4D4-19E14FC5A5DB}" type="pres">
      <dgm:prSet presAssocID="{80868BE1-8C8A-4D47-9364-357EC8CE8F3F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286629B-93AE-2149-9B33-CA1EF161125B}" type="pres">
      <dgm:prSet presAssocID="{58BA9C22-C8E2-EA41-907E-43C1B32B98C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2164696C-0A7C-9944-A08B-7D453342EAF7}" type="pres">
      <dgm:prSet presAssocID="{58BA9C22-C8E2-EA41-907E-43C1B32B98C2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F815B-B7A6-492F-BEDE-B1FCDD9EB67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1E1071C-694F-4733-B3C2-BE8417BC7585}">
      <dgm:prSet phldrT="[Testo]"/>
      <dgm:spPr/>
      <dgm:t>
        <a:bodyPr/>
        <a:lstStyle/>
        <a:p>
          <a:r>
            <a:rPr lang="it-IT" dirty="0"/>
            <a:t>JNB</a:t>
          </a:r>
        </a:p>
      </dgm:t>
    </dgm:pt>
    <dgm:pt modelId="{92D25603-A442-4C88-871C-4095513F66D2}" type="parTrans" cxnId="{1DD73F55-F3D6-42F5-8614-F2AA100454F3}">
      <dgm:prSet/>
      <dgm:spPr/>
      <dgm:t>
        <a:bodyPr/>
        <a:lstStyle/>
        <a:p>
          <a:endParaRPr lang="it-IT"/>
        </a:p>
      </dgm:t>
    </dgm:pt>
    <dgm:pt modelId="{B7C40CD9-65DD-418E-96F4-CE25CD07930A}" type="sibTrans" cxnId="{1DD73F55-F3D6-42F5-8614-F2AA100454F3}">
      <dgm:prSet/>
      <dgm:spPr/>
      <dgm:t>
        <a:bodyPr/>
        <a:lstStyle/>
        <a:p>
          <a:endParaRPr lang="it-IT"/>
        </a:p>
      </dgm:t>
    </dgm:pt>
    <dgm:pt modelId="{FAE64249-8370-44E4-B2AF-FF40E54429C5}">
      <dgm:prSet phldrT="[Testo]"/>
      <dgm:spPr/>
      <dgm:t>
        <a:bodyPr/>
        <a:lstStyle/>
        <a:p>
          <a:r>
            <a:rPr lang="it-IT" dirty="0"/>
            <a:t>FCO=7918,9km  </a:t>
          </a:r>
        </a:p>
      </dgm:t>
    </dgm:pt>
    <dgm:pt modelId="{B740405D-6512-47B5-93E5-3B054E3893E8}" type="parTrans" cxnId="{7937B40A-3DE4-4C5D-A59F-E1FD303497BE}">
      <dgm:prSet/>
      <dgm:spPr/>
      <dgm:t>
        <a:bodyPr/>
        <a:lstStyle/>
        <a:p>
          <a:endParaRPr lang="it-IT"/>
        </a:p>
      </dgm:t>
    </dgm:pt>
    <dgm:pt modelId="{12950CC4-329B-4F09-8574-93352343B29F}" type="sibTrans" cxnId="{7937B40A-3DE4-4C5D-A59F-E1FD303497BE}">
      <dgm:prSet/>
      <dgm:spPr/>
      <dgm:t>
        <a:bodyPr/>
        <a:lstStyle/>
        <a:p>
          <a:endParaRPr lang="it-IT"/>
        </a:p>
      </dgm:t>
    </dgm:pt>
    <dgm:pt modelId="{2090D845-4740-4C1A-BA68-A0076469EF16}">
      <dgm:prSet phldrT="[Testo]"/>
      <dgm:spPr/>
      <dgm:t>
        <a:bodyPr/>
        <a:lstStyle/>
        <a:p>
          <a:r>
            <a:rPr lang="it-IT" dirty="0"/>
            <a:t>LAX=16886,4km</a:t>
          </a:r>
        </a:p>
      </dgm:t>
    </dgm:pt>
    <dgm:pt modelId="{C172AC5C-2D89-41B9-B231-2773A4380CAF}" type="parTrans" cxnId="{CB9402A1-7560-43D0-B89A-56E9A51108FA}">
      <dgm:prSet/>
      <dgm:spPr/>
      <dgm:t>
        <a:bodyPr/>
        <a:lstStyle/>
        <a:p>
          <a:endParaRPr lang="it-IT"/>
        </a:p>
      </dgm:t>
    </dgm:pt>
    <dgm:pt modelId="{92B493A5-0D3E-4C6A-9D95-AB034D187262}" type="sibTrans" cxnId="{CB9402A1-7560-43D0-B89A-56E9A51108FA}">
      <dgm:prSet/>
      <dgm:spPr/>
      <dgm:t>
        <a:bodyPr/>
        <a:lstStyle/>
        <a:p>
          <a:endParaRPr lang="it-IT"/>
        </a:p>
      </dgm:t>
    </dgm:pt>
    <dgm:pt modelId="{E2A6A12A-2DEE-4572-B8C5-0D292B77D3FE}">
      <dgm:prSet phldrT="[Testo]"/>
      <dgm:spPr/>
      <dgm:t>
        <a:bodyPr/>
        <a:lstStyle/>
        <a:p>
          <a:r>
            <a:rPr lang="it-IT" dirty="0"/>
            <a:t>…</a:t>
          </a:r>
        </a:p>
      </dgm:t>
    </dgm:pt>
    <dgm:pt modelId="{190FE30B-B43B-418D-AEA8-56E2B96DBEBE}" type="parTrans" cxnId="{2D3A146F-DD1D-4490-936E-30FD03A1CDEE}">
      <dgm:prSet/>
      <dgm:spPr/>
      <dgm:t>
        <a:bodyPr/>
        <a:lstStyle/>
        <a:p>
          <a:endParaRPr lang="it-IT"/>
        </a:p>
      </dgm:t>
    </dgm:pt>
    <dgm:pt modelId="{AF0E4523-BC45-4A91-8857-842CD44B1BFD}" type="sibTrans" cxnId="{2D3A146F-DD1D-4490-936E-30FD03A1CDEE}">
      <dgm:prSet/>
      <dgm:spPr/>
      <dgm:t>
        <a:bodyPr/>
        <a:lstStyle/>
        <a:p>
          <a:endParaRPr lang="it-IT"/>
        </a:p>
      </dgm:t>
    </dgm:pt>
    <dgm:pt modelId="{6A5959EC-2E15-4CE6-B0DC-4B0AD2DC3554}" type="pres">
      <dgm:prSet presAssocID="{343F815B-B7A6-492F-BEDE-B1FCDD9EB6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FFE64A1-A08F-4D97-BE28-5E0ACD1D3E79}" type="pres">
      <dgm:prSet presAssocID="{A1E1071C-694F-4733-B3C2-BE8417BC7585}" presName="root1" presStyleCnt="0"/>
      <dgm:spPr/>
    </dgm:pt>
    <dgm:pt modelId="{87D24BC2-CCD6-4BD0-8B52-216A9DC1716D}" type="pres">
      <dgm:prSet presAssocID="{A1E1071C-694F-4733-B3C2-BE8417BC758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600C8765-D97B-4ADC-BFC1-112CB759D1F5}" type="pres">
      <dgm:prSet presAssocID="{A1E1071C-694F-4733-B3C2-BE8417BC7585}" presName="level2hierChild" presStyleCnt="0"/>
      <dgm:spPr/>
    </dgm:pt>
    <dgm:pt modelId="{3F862D09-3256-424A-8504-9182EF59A98D}" type="pres">
      <dgm:prSet presAssocID="{B740405D-6512-47B5-93E5-3B054E3893E8}" presName="conn2-1" presStyleLbl="parChTrans1D2" presStyleIdx="0" presStyleCnt="3"/>
      <dgm:spPr/>
      <dgm:t>
        <a:bodyPr/>
        <a:lstStyle/>
        <a:p>
          <a:endParaRPr lang="it-IT"/>
        </a:p>
      </dgm:t>
    </dgm:pt>
    <dgm:pt modelId="{4DA22EE1-1841-4650-94CC-F6BD751B966A}" type="pres">
      <dgm:prSet presAssocID="{B740405D-6512-47B5-93E5-3B054E3893E8}" presName="connTx" presStyleLbl="parChTrans1D2" presStyleIdx="0" presStyleCnt="3"/>
      <dgm:spPr/>
      <dgm:t>
        <a:bodyPr/>
        <a:lstStyle/>
        <a:p>
          <a:endParaRPr lang="it-IT"/>
        </a:p>
      </dgm:t>
    </dgm:pt>
    <dgm:pt modelId="{086704C1-10C4-47AA-B1B8-4327CD8AE66A}" type="pres">
      <dgm:prSet presAssocID="{FAE64249-8370-44E4-B2AF-FF40E54429C5}" presName="root2" presStyleCnt="0"/>
      <dgm:spPr/>
    </dgm:pt>
    <dgm:pt modelId="{EC576FBB-842D-47D6-A911-44095E78FD7E}" type="pres">
      <dgm:prSet presAssocID="{FAE64249-8370-44E4-B2AF-FF40E54429C5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CF0C64A7-05A8-4A23-AE07-3D0CFF590D64}" type="pres">
      <dgm:prSet presAssocID="{FAE64249-8370-44E4-B2AF-FF40E54429C5}" presName="level3hierChild" presStyleCnt="0"/>
      <dgm:spPr/>
    </dgm:pt>
    <dgm:pt modelId="{ECCE84A0-B0D8-42BB-961E-7ECCD3451B55}" type="pres">
      <dgm:prSet presAssocID="{C172AC5C-2D89-41B9-B231-2773A4380CAF}" presName="conn2-1" presStyleLbl="parChTrans1D2" presStyleIdx="1" presStyleCnt="3"/>
      <dgm:spPr/>
      <dgm:t>
        <a:bodyPr/>
        <a:lstStyle/>
        <a:p>
          <a:endParaRPr lang="it-IT"/>
        </a:p>
      </dgm:t>
    </dgm:pt>
    <dgm:pt modelId="{879E9BA2-629A-4E05-987B-8D0A70E8A4FF}" type="pres">
      <dgm:prSet presAssocID="{C172AC5C-2D89-41B9-B231-2773A4380CAF}" presName="connTx" presStyleLbl="parChTrans1D2" presStyleIdx="1" presStyleCnt="3"/>
      <dgm:spPr/>
      <dgm:t>
        <a:bodyPr/>
        <a:lstStyle/>
        <a:p>
          <a:endParaRPr lang="it-IT"/>
        </a:p>
      </dgm:t>
    </dgm:pt>
    <dgm:pt modelId="{96D5269D-51BC-4DCF-A250-1B33C87B5E4F}" type="pres">
      <dgm:prSet presAssocID="{2090D845-4740-4C1A-BA68-A0076469EF16}" presName="root2" presStyleCnt="0"/>
      <dgm:spPr/>
    </dgm:pt>
    <dgm:pt modelId="{5832463C-C35F-4D6E-9071-6222D5B56213}" type="pres">
      <dgm:prSet presAssocID="{2090D845-4740-4C1A-BA68-A0076469EF16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3199B952-19A4-4650-9F8E-859C0F73B5DF}" type="pres">
      <dgm:prSet presAssocID="{2090D845-4740-4C1A-BA68-A0076469EF16}" presName="level3hierChild" presStyleCnt="0"/>
      <dgm:spPr/>
    </dgm:pt>
    <dgm:pt modelId="{9CC59225-21DB-430C-8629-06A9996504D6}" type="pres">
      <dgm:prSet presAssocID="{190FE30B-B43B-418D-AEA8-56E2B96DBEBE}" presName="conn2-1" presStyleLbl="parChTrans1D2" presStyleIdx="2" presStyleCnt="3"/>
      <dgm:spPr/>
      <dgm:t>
        <a:bodyPr/>
        <a:lstStyle/>
        <a:p>
          <a:endParaRPr lang="it-IT"/>
        </a:p>
      </dgm:t>
    </dgm:pt>
    <dgm:pt modelId="{B63436F1-AB3F-47EA-9A18-E54A824C4679}" type="pres">
      <dgm:prSet presAssocID="{190FE30B-B43B-418D-AEA8-56E2B96DBEBE}" presName="connTx" presStyleLbl="parChTrans1D2" presStyleIdx="2" presStyleCnt="3"/>
      <dgm:spPr/>
      <dgm:t>
        <a:bodyPr/>
        <a:lstStyle/>
        <a:p>
          <a:endParaRPr lang="it-IT"/>
        </a:p>
      </dgm:t>
    </dgm:pt>
    <dgm:pt modelId="{30C08AA2-9A51-4F5B-9193-C9EEAF087CC3}" type="pres">
      <dgm:prSet presAssocID="{E2A6A12A-2DEE-4572-B8C5-0D292B77D3FE}" presName="root2" presStyleCnt="0"/>
      <dgm:spPr/>
    </dgm:pt>
    <dgm:pt modelId="{848F7DB2-8C18-41FA-B32B-1D527D03C1D3}" type="pres">
      <dgm:prSet presAssocID="{E2A6A12A-2DEE-4572-B8C5-0D292B77D3FE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7EA6745D-0289-4277-89C6-A1704773B7A1}" type="pres">
      <dgm:prSet presAssocID="{E2A6A12A-2DEE-4572-B8C5-0D292B77D3FE}" presName="level3hierChild" presStyleCnt="0"/>
      <dgm:spPr/>
    </dgm:pt>
  </dgm:ptLst>
  <dgm:cxnLst>
    <dgm:cxn modelId="{A091B098-477D-4121-AEFB-8F756F3853F0}" type="presOf" srcId="{C172AC5C-2D89-41B9-B231-2773A4380CAF}" destId="{879E9BA2-629A-4E05-987B-8D0A70E8A4FF}" srcOrd="1" destOrd="0" presId="urn:microsoft.com/office/officeart/2008/layout/HorizontalMultiLevelHierarchy"/>
    <dgm:cxn modelId="{11ACF116-FF3C-4AE9-884D-A2E7F1334CB6}" type="presOf" srcId="{FAE64249-8370-44E4-B2AF-FF40E54429C5}" destId="{EC576FBB-842D-47D6-A911-44095E78FD7E}" srcOrd="0" destOrd="0" presId="urn:microsoft.com/office/officeart/2008/layout/HorizontalMultiLevelHierarchy"/>
    <dgm:cxn modelId="{81670DB3-F9B1-4D44-A613-CFDFC0E21BD1}" type="presOf" srcId="{190FE30B-B43B-418D-AEA8-56E2B96DBEBE}" destId="{9CC59225-21DB-430C-8629-06A9996504D6}" srcOrd="0" destOrd="0" presId="urn:microsoft.com/office/officeart/2008/layout/HorizontalMultiLevelHierarchy"/>
    <dgm:cxn modelId="{A95CEA81-9C29-4F0E-9AFF-04D9FC7A14AE}" type="presOf" srcId="{A1E1071C-694F-4733-B3C2-BE8417BC7585}" destId="{87D24BC2-CCD6-4BD0-8B52-216A9DC1716D}" srcOrd="0" destOrd="0" presId="urn:microsoft.com/office/officeart/2008/layout/HorizontalMultiLevelHierarchy"/>
    <dgm:cxn modelId="{7937B40A-3DE4-4C5D-A59F-E1FD303497BE}" srcId="{A1E1071C-694F-4733-B3C2-BE8417BC7585}" destId="{FAE64249-8370-44E4-B2AF-FF40E54429C5}" srcOrd="0" destOrd="0" parTransId="{B740405D-6512-47B5-93E5-3B054E3893E8}" sibTransId="{12950CC4-329B-4F09-8574-93352343B29F}"/>
    <dgm:cxn modelId="{B078B068-1B0E-4450-B595-692B5DCE26E2}" type="presOf" srcId="{B740405D-6512-47B5-93E5-3B054E3893E8}" destId="{4DA22EE1-1841-4650-94CC-F6BD751B966A}" srcOrd="1" destOrd="0" presId="urn:microsoft.com/office/officeart/2008/layout/HorizontalMultiLevelHierarchy"/>
    <dgm:cxn modelId="{CB9402A1-7560-43D0-B89A-56E9A51108FA}" srcId="{A1E1071C-694F-4733-B3C2-BE8417BC7585}" destId="{2090D845-4740-4C1A-BA68-A0076469EF16}" srcOrd="1" destOrd="0" parTransId="{C172AC5C-2D89-41B9-B231-2773A4380CAF}" sibTransId="{92B493A5-0D3E-4C6A-9D95-AB034D187262}"/>
    <dgm:cxn modelId="{1DD73F55-F3D6-42F5-8614-F2AA100454F3}" srcId="{343F815B-B7A6-492F-BEDE-B1FCDD9EB675}" destId="{A1E1071C-694F-4733-B3C2-BE8417BC7585}" srcOrd="0" destOrd="0" parTransId="{92D25603-A442-4C88-871C-4095513F66D2}" sibTransId="{B7C40CD9-65DD-418E-96F4-CE25CD07930A}"/>
    <dgm:cxn modelId="{2D3A146F-DD1D-4490-936E-30FD03A1CDEE}" srcId="{A1E1071C-694F-4733-B3C2-BE8417BC7585}" destId="{E2A6A12A-2DEE-4572-B8C5-0D292B77D3FE}" srcOrd="2" destOrd="0" parTransId="{190FE30B-B43B-418D-AEA8-56E2B96DBEBE}" sibTransId="{AF0E4523-BC45-4A91-8857-842CD44B1BFD}"/>
    <dgm:cxn modelId="{0CB1ECBF-E530-42C6-9070-5B9D93ADBA9D}" type="presOf" srcId="{343F815B-B7A6-492F-BEDE-B1FCDD9EB675}" destId="{6A5959EC-2E15-4CE6-B0DC-4B0AD2DC3554}" srcOrd="0" destOrd="0" presId="urn:microsoft.com/office/officeart/2008/layout/HorizontalMultiLevelHierarchy"/>
    <dgm:cxn modelId="{27DA5F89-4F96-457F-A7C5-8A57BDEF180B}" type="presOf" srcId="{B740405D-6512-47B5-93E5-3B054E3893E8}" destId="{3F862D09-3256-424A-8504-9182EF59A98D}" srcOrd="0" destOrd="0" presId="urn:microsoft.com/office/officeart/2008/layout/HorizontalMultiLevelHierarchy"/>
    <dgm:cxn modelId="{928F4B89-53A1-48FE-A916-BA040AFEE7A5}" type="presOf" srcId="{C172AC5C-2D89-41B9-B231-2773A4380CAF}" destId="{ECCE84A0-B0D8-42BB-961E-7ECCD3451B55}" srcOrd="0" destOrd="0" presId="urn:microsoft.com/office/officeart/2008/layout/HorizontalMultiLevelHierarchy"/>
    <dgm:cxn modelId="{4A00A006-5F9F-4DF3-AEC9-36937ABBC270}" type="presOf" srcId="{2090D845-4740-4C1A-BA68-A0076469EF16}" destId="{5832463C-C35F-4D6E-9071-6222D5B56213}" srcOrd="0" destOrd="0" presId="urn:microsoft.com/office/officeart/2008/layout/HorizontalMultiLevelHierarchy"/>
    <dgm:cxn modelId="{87CBD5DA-775D-489E-9F35-A5C998F70296}" type="presOf" srcId="{E2A6A12A-2DEE-4572-B8C5-0D292B77D3FE}" destId="{848F7DB2-8C18-41FA-B32B-1D527D03C1D3}" srcOrd="0" destOrd="0" presId="urn:microsoft.com/office/officeart/2008/layout/HorizontalMultiLevelHierarchy"/>
    <dgm:cxn modelId="{3A4C984B-2ABE-40C0-8D02-EACD3133DA09}" type="presOf" srcId="{190FE30B-B43B-418D-AEA8-56E2B96DBEBE}" destId="{B63436F1-AB3F-47EA-9A18-E54A824C4679}" srcOrd="1" destOrd="0" presId="urn:microsoft.com/office/officeart/2008/layout/HorizontalMultiLevelHierarchy"/>
    <dgm:cxn modelId="{370FA803-DC4B-40E5-A2B4-CAED4ECF1980}" type="presParOf" srcId="{6A5959EC-2E15-4CE6-B0DC-4B0AD2DC3554}" destId="{EFFE64A1-A08F-4D97-BE28-5E0ACD1D3E79}" srcOrd="0" destOrd="0" presId="urn:microsoft.com/office/officeart/2008/layout/HorizontalMultiLevelHierarchy"/>
    <dgm:cxn modelId="{3460726E-6A74-4AD9-AEF9-47E1D68CB050}" type="presParOf" srcId="{EFFE64A1-A08F-4D97-BE28-5E0ACD1D3E79}" destId="{87D24BC2-CCD6-4BD0-8B52-216A9DC1716D}" srcOrd="0" destOrd="0" presId="urn:microsoft.com/office/officeart/2008/layout/HorizontalMultiLevelHierarchy"/>
    <dgm:cxn modelId="{E8F86ACF-303C-4332-A8A3-093246B90804}" type="presParOf" srcId="{EFFE64A1-A08F-4D97-BE28-5E0ACD1D3E79}" destId="{600C8765-D97B-4ADC-BFC1-112CB759D1F5}" srcOrd="1" destOrd="0" presId="urn:microsoft.com/office/officeart/2008/layout/HorizontalMultiLevelHierarchy"/>
    <dgm:cxn modelId="{61B1950A-FC79-44FC-92E6-A7E968379455}" type="presParOf" srcId="{600C8765-D97B-4ADC-BFC1-112CB759D1F5}" destId="{3F862D09-3256-424A-8504-9182EF59A98D}" srcOrd="0" destOrd="0" presId="urn:microsoft.com/office/officeart/2008/layout/HorizontalMultiLevelHierarchy"/>
    <dgm:cxn modelId="{DC821D10-E864-4718-8B75-4E50AC1C91A3}" type="presParOf" srcId="{3F862D09-3256-424A-8504-9182EF59A98D}" destId="{4DA22EE1-1841-4650-94CC-F6BD751B966A}" srcOrd="0" destOrd="0" presId="urn:microsoft.com/office/officeart/2008/layout/HorizontalMultiLevelHierarchy"/>
    <dgm:cxn modelId="{5F20D3A3-27C8-412B-B5A7-43AD93670140}" type="presParOf" srcId="{600C8765-D97B-4ADC-BFC1-112CB759D1F5}" destId="{086704C1-10C4-47AA-B1B8-4327CD8AE66A}" srcOrd="1" destOrd="0" presId="urn:microsoft.com/office/officeart/2008/layout/HorizontalMultiLevelHierarchy"/>
    <dgm:cxn modelId="{0DE5321F-9CD0-4227-AAEF-5667788CD596}" type="presParOf" srcId="{086704C1-10C4-47AA-B1B8-4327CD8AE66A}" destId="{EC576FBB-842D-47D6-A911-44095E78FD7E}" srcOrd="0" destOrd="0" presId="urn:microsoft.com/office/officeart/2008/layout/HorizontalMultiLevelHierarchy"/>
    <dgm:cxn modelId="{8B02339B-8DD3-49D3-B5BF-E87AB5A6A950}" type="presParOf" srcId="{086704C1-10C4-47AA-B1B8-4327CD8AE66A}" destId="{CF0C64A7-05A8-4A23-AE07-3D0CFF590D64}" srcOrd="1" destOrd="0" presId="urn:microsoft.com/office/officeart/2008/layout/HorizontalMultiLevelHierarchy"/>
    <dgm:cxn modelId="{CE9C3D64-2AF0-4130-B2D2-6AD16826E3DE}" type="presParOf" srcId="{600C8765-D97B-4ADC-BFC1-112CB759D1F5}" destId="{ECCE84A0-B0D8-42BB-961E-7ECCD3451B55}" srcOrd="2" destOrd="0" presId="urn:microsoft.com/office/officeart/2008/layout/HorizontalMultiLevelHierarchy"/>
    <dgm:cxn modelId="{F6B9D4D8-55C3-4DC4-B3A0-3898146F2C3C}" type="presParOf" srcId="{ECCE84A0-B0D8-42BB-961E-7ECCD3451B55}" destId="{879E9BA2-629A-4E05-987B-8D0A70E8A4FF}" srcOrd="0" destOrd="0" presId="urn:microsoft.com/office/officeart/2008/layout/HorizontalMultiLevelHierarchy"/>
    <dgm:cxn modelId="{DDF44E22-7F33-4CFC-B7A6-06A2E7CCDBB9}" type="presParOf" srcId="{600C8765-D97B-4ADC-BFC1-112CB759D1F5}" destId="{96D5269D-51BC-4DCF-A250-1B33C87B5E4F}" srcOrd="3" destOrd="0" presId="urn:microsoft.com/office/officeart/2008/layout/HorizontalMultiLevelHierarchy"/>
    <dgm:cxn modelId="{F9FBF18A-75B5-4F98-B640-9436643A42D7}" type="presParOf" srcId="{96D5269D-51BC-4DCF-A250-1B33C87B5E4F}" destId="{5832463C-C35F-4D6E-9071-6222D5B56213}" srcOrd="0" destOrd="0" presId="urn:microsoft.com/office/officeart/2008/layout/HorizontalMultiLevelHierarchy"/>
    <dgm:cxn modelId="{DE6E2DBD-C19C-4FEF-8527-CC79B1DF3CD8}" type="presParOf" srcId="{96D5269D-51BC-4DCF-A250-1B33C87B5E4F}" destId="{3199B952-19A4-4650-9F8E-859C0F73B5DF}" srcOrd="1" destOrd="0" presId="urn:microsoft.com/office/officeart/2008/layout/HorizontalMultiLevelHierarchy"/>
    <dgm:cxn modelId="{0B8B9041-CEE7-4360-982D-383E25129718}" type="presParOf" srcId="{600C8765-D97B-4ADC-BFC1-112CB759D1F5}" destId="{9CC59225-21DB-430C-8629-06A9996504D6}" srcOrd="4" destOrd="0" presId="urn:microsoft.com/office/officeart/2008/layout/HorizontalMultiLevelHierarchy"/>
    <dgm:cxn modelId="{A4F527B0-D595-4425-87B7-37768E70B562}" type="presParOf" srcId="{9CC59225-21DB-430C-8629-06A9996504D6}" destId="{B63436F1-AB3F-47EA-9A18-E54A824C4679}" srcOrd="0" destOrd="0" presId="urn:microsoft.com/office/officeart/2008/layout/HorizontalMultiLevelHierarchy"/>
    <dgm:cxn modelId="{A4F2E874-877E-49E2-A6D9-3A7D928E75AB}" type="presParOf" srcId="{600C8765-D97B-4ADC-BFC1-112CB759D1F5}" destId="{30C08AA2-9A51-4F5B-9193-C9EEAF087CC3}" srcOrd="5" destOrd="0" presId="urn:microsoft.com/office/officeart/2008/layout/HorizontalMultiLevelHierarchy"/>
    <dgm:cxn modelId="{49C35A04-785B-4495-9901-53E1C88A7E37}" type="presParOf" srcId="{30C08AA2-9A51-4F5B-9193-C9EEAF087CC3}" destId="{848F7DB2-8C18-41FA-B32B-1D527D03C1D3}" srcOrd="0" destOrd="0" presId="urn:microsoft.com/office/officeart/2008/layout/HorizontalMultiLevelHierarchy"/>
    <dgm:cxn modelId="{28403563-E12D-4AFB-9062-296DE252DA97}" type="presParOf" srcId="{30C08AA2-9A51-4F5B-9193-C9EEAF087CC3}" destId="{7EA6745D-0289-4277-89C6-A1704773B7A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A682AF-4B23-CB45-B983-0C8DB6506EE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</dgm:pt>
    <dgm:pt modelId="{D4EB90F9-41B0-004F-B9E3-1F8CE593CE97}">
      <dgm:prSet phldrT="[Text]"/>
      <dgm:spPr/>
      <dgm:t>
        <a:bodyPr/>
        <a:lstStyle/>
        <a:p>
          <a:r>
            <a:rPr lang="en-US" dirty="0" err="1"/>
            <a:t>Scelta</a:t>
          </a:r>
          <a:r>
            <a:rPr lang="en-US" dirty="0"/>
            <a:t> </a:t>
          </a:r>
          <a:r>
            <a:rPr lang="en-US" dirty="0" err="1"/>
            <a:t>Numero</a:t>
          </a:r>
          <a:r>
            <a:rPr lang="en-US" dirty="0"/>
            <a:t> di Cluster</a:t>
          </a:r>
        </a:p>
      </dgm:t>
    </dgm:pt>
    <dgm:pt modelId="{37806BBA-BA16-1C44-B89E-423AB9084939}" type="parTrans" cxnId="{E8B68B55-4549-FC4E-9FB1-F4C6C2BD92E1}">
      <dgm:prSet/>
      <dgm:spPr/>
      <dgm:t>
        <a:bodyPr/>
        <a:lstStyle/>
        <a:p>
          <a:endParaRPr lang="en-US"/>
        </a:p>
      </dgm:t>
    </dgm:pt>
    <dgm:pt modelId="{2FF2857F-AB2B-7747-A578-320F89667B61}" type="sibTrans" cxnId="{E8B68B55-4549-FC4E-9FB1-F4C6C2BD92E1}">
      <dgm:prSet/>
      <dgm:spPr/>
      <dgm:t>
        <a:bodyPr/>
        <a:lstStyle/>
        <a:p>
          <a:endParaRPr lang="en-US"/>
        </a:p>
      </dgm:t>
    </dgm:pt>
    <dgm:pt modelId="{C0257C34-1990-A545-B418-53B8976812A0}">
      <dgm:prSet phldrT="[Text]"/>
      <dgm:spPr/>
      <dgm:t>
        <a:bodyPr/>
        <a:lstStyle/>
        <a:p>
          <a:r>
            <a:rPr lang="en-US" dirty="0" err="1"/>
            <a:t>Esecuzione</a:t>
          </a:r>
          <a:r>
            <a:rPr lang="en-US" dirty="0"/>
            <a:t> Clustering</a:t>
          </a:r>
        </a:p>
      </dgm:t>
    </dgm:pt>
    <dgm:pt modelId="{FD18E4F6-1651-8640-BC14-E5C7ABEA6C5C}" type="parTrans" cxnId="{F1A47CFC-748A-444E-B48F-D798D6BAB797}">
      <dgm:prSet/>
      <dgm:spPr/>
      <dgm:t>
        <a:bodyPr/>
        <a:lstStyle/>
        <a:p>
          <a:endParaRPr lang="en-US"/>
        </a:p>
      </dgm:t>
    </dgm:pt>
    <dgm:pt modelId="{C806B2AC-704A-EF42-A34B-4A5B2C0D7F7A}" type="sibTrans" cxnId="{F1A47CFC-748A-444E-B48F-D798D6BAB797}">
      <dgm:prSet/>
      <dgm:spPr/>
      <dgm:t>
        <a:bodyPr/>
        <a:lstStyle/>
        <a:p>
          <a:endParaRPr lang="en-US"/>
        </a:p>
      </dgm:t>
    </dgm:pt>
    <dgm:pt modelId="{83D66A3D-1050-CC49-9770-5EAC56D5D4E2}">
      <dgm:prSet phldrT="[Text]"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serie</a:t>
          </a:r>
          <a:r>
            <a:rPr lang="en-US" dirty="0"/>
            <a:t> </a:t>
          </a:r>
          <a:r>
            <a:rPr lang="en-US" dirty="0" err="1"/>
            <a:t>storiche</a:t>
          </a:r>
          <a:endParaRPr lang="en-US" dirty="0"/>
        </a:p>
      </dgm:t>
    </dgm:pt>
    <dgm:pt modelId="{781089E5-A568-9644-BC86-1CBF4AB80010}" type="parTrans" cxnId="{F28D50CA-CE63-814F-A7CC-628D7BE50652}">
      <dgm:prSet/>
      <dgm:spPr/>
      <dgm:t>
        <a:bodyPr/>
        <a:lstStyle/>
        <a:p>
          <a:endParaRPr lang="en-US"/>
        </a:p>
      </dgm:t>
    </dgm:pt>
    <dgm:pt modelId="{0F7470AF-5D4A-3246-A5F4-3926B9855151}" type="sibTrans" cxnId="{F28D50CA-CE63-814F-A7CC-628D7BE50652}">
      <dgm:prSet/>
      <dgm:spPr/>
      <dgm:t>
        <a:bodyPr/>
        <a:lstStyle/>
        <a:p>
          <a:endParaRPr lang="en-US"/>
        </a:p>
      </dgm:t>
    </dgm:pt>
    <dgm:pt modelId="{A0CED3AE-B808-3C45-A1B8-7AC4B65033DF}" type="pres">
      <dgm:prSet presAssocID="{A5A682AF-4B23-CB45-B983-0C8DB6506EE2}" presName="outerComposite" presStyleCnt="0">
        <dgm:presLayoutVars>
          <dgm:chMax val="5"/>
          <dgm:dir/>
          <dgm:resizeHandles val="exact"/>
        </dgm:presLayoutVars>
      </dgm:prSet>
      <dgm:spPr/>
    </dgm:pt>
    <dgm:pt modelId="{E41FD2FB-0DE5-654E-B009-0CF95C0335E6}" type="pres">
      <dgm:prSet presAssocID="{A5A682AF-4B23-CB45-B983-0C8DB6506EE2}" presName="dummyMaxCanvas" presStyleCnt="0">
        <dgm:presLayoutVars/>
      </dgm:prSet>
      <dgm:spPr/>
    </dgm:pt>
    <dgm:pt modelId="{98F1A745-5494-F541-B948-E54E91504907}" type="pres">
      <dgm:prSet presAssocID="{A5A682AF-4B23-CB45-B983-0C8DB6506EE2}" presName="ThreeNodes_1" presStyleLbl="node1" presStyleIdx="0" presStyleCnt="3" custLinFactNeighborY="93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A665937-7C95-2842-B044-A131294EC4B2}" type="pres">
      <dgm:prSet presAssocID="{A5A682AF-4B23-CB45-B983-0C8DB6506EE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D0BC8C4-6C4A-E040-A5CC-EAAA71841132}" type="pres">
      <dgm:prSet presAssocID="{A5A682AF-4B23-CB45-B983-0C8DB6506EE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B97DD19-CB2B-8B44-8A8C-183293405F2D}" type="pres">
      <dgm:prSet presAssocID="{A5A682AF-4B23-CB45-B983-0C8DB6506EE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8765C28-8E42-E846-9972-671C768F9EE0}" type="pres">
      <dgm:prSet presAssocID="{A5A682AF-4B23-CB45-B983-0C8DB6506EE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2BAF78F-1D55-E84E-92F2-EA224C69E8F0}" type="pres">
      <dgm:prSet presAssocID="{A5A682AF-4B23-CB45-B983-0C8DB6506EE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6B5A93B-62B6-4F46-A402-64462A611D28}" type="pres">
      <dgm:prSet presAssocID="{A5A682AF-4B23-CB45-B983-0C8DB6506EE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4F3319E-5FF0-9645-85EC-A407B1D4C562}" type="pres">
      <dgm:prSet presAssocID="{A5A682AF-4B23-CB45-B983-0C8DB6506EE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F28D50CA-CE63-814F-A7CC-628D7BE50652}" srcId="{A5A682AF-4B23-CB45-B983-0C8DB6506EE2}" destId="{83D66A3D-1050-CC49-9770-5EAC56D5D4E2}" srcOrd="2" destOrd="0" parTransId="{781089E5-A568-9644-BC86-1CBF4AB80010}" sibTransId="{0F7470AF-5D4A-3246-A5F4-3926B9855151}"/>
    <dgm:cxn modelId="{5DF1455E-E4F3-004E-915A-F34150F491AE}" type="presOf" srcId="{83D66A3D-1050-CC49-9770-5EAC56D5D4E2}" destId="{FD0BC8C4-6C4A-E040-A5CC-EAAA71841132}" srcOrd="0" destOrd="0" presId="urn:microsoft.com/office/officeart/2005/8/layout/vProcess5"/>
    <dgm:cxn modelId="{0C24463C-7276-CE49-B5D5-7847DD235EB0}" type="presOf" srcId="{D4EB90F9-41B0-004F-B9E3-1F8CE593CE97}" destId="{82BAF78F-1D55-E84E-92F2-EA224C69E8F0}" srcOrd="1" destOrd="0" presId="urn:microsoft.com/office/officeart/2005/8/layout/vProcess5"/>
    <dgm:cxn modelId="{E8B68B55-4549-FC4E-9FB1-F4C6C2BD92E1}" srcId="{A5A682AF-4B23-CB45-B983-0C8DB6506EE2}" destId="{D4EB90F9-41B0-004F-B9E3-1F8CE593CE97}" srcOrd="0" destOrd="0" parTransId="{37806BBA-BA16-1C44-B89E-423AB9084939}" sibTransId="{2FF2857F-AB2B-7747-A578-320F89667B61}"/>
    <dgm:cxn modelId="{4E686CDE-F433-5046-BC0C-4F2585987093}" type="presOf" srcId="{2FF2857F-AB2B-7747-A578-320F89667B61}" destId="{0B97DD19-CB2B-8B44-8A8C-183293405F2D}" srcOrd="0" destOrd="0" presId="urn:microsoft.com/office/officeart/2005/8/layout/vProcess5"/>
    <dgm:cxn modelId="{C9C44C2B-70B4-734E-84D1-5BA867D707B8}" type="presOf" srcId="{C806B2AC-704A-EF42-A34B-4A5B2C0D7F7A}" destId="{58765C28-8E42-E846-9972-671C768F9EE0}" srcOrd="0" destOrd="0" presId="urn:microsoft.com/office/officeart/2005/8/layout/vProcess5"/>
    <dgm:cxn modelId="{F1A47CFC-748A-444E-B48F-D798D6BAB797}" srcId="{A5A682AF-4B23-CB45-B983-0C8DB6506EE2}" destId="{C0257C34-1990-A545-B418-53B8976812A0}" srcOrd="1" destOrd="0" parTransId="{FD18E4F6-1651-8640-BC14-E5C7ABEA6C5C}" sibTransId="{C806B2AC-704A-EF42-A34B-4A5B2C0D7F7A}"/>
    <dgm:cxn modelId="{2B7AA705-6F55-3544-8F5F-87F85CF96CB3}" type="presOf" srcId="{C0257C34-1990-A545-B418-53B8976812A0}" destId="{C6B5A93B-62B6-4F46-A402-64462A611D28}" srcOrd="1" destOrd="0" presId="urn:microsoft.com/office/officeart/2005/8/layout/vProcess5"/>
    <dgm:cxn modelId="{A716F2D8-22E7-A749-8E2C-CE509799FCBB}" type="presOf" srcId="{83D66A3D-1050-CC49-9770-5EAC56D5D4E2}" destId="{34F3319E-5FF0-9645-85EC-A407B1D4C562}" srcOrd="1" destOrd="0" presId="urn:microsoft.com/office/officeart/2005/8/layout/vProcess5"/>
    <dgm:cxn modelId="{45CC77E0-6D61-234B-AD64-3CE6D4229EFB}" type="presOf" srcId="{D4EB90F9-41B0-004F-B9E3-1F8CE593CE97}" destId="{98F1A745-5494-F541-B948-E54E91504907}" srcOrd="0" destOrd="0" presId="urn:microsoft.com/office/officeart/2005/8/layout/vProcess5"/>
    <dgm:cxn modelId="{B67C4FFD-30D5-F348-8280-9C43A94B46D6}" type="presOf" srcId="{A5A682AF-4B23-CB45-B983-0C8DB6506EE2}" destId="{A0CED3AE-B808-3C45-A1B8-7AC4B65033DF}" srcOrd="0" destOrd="0" presId="urn:microsoft.com/office/officeart/2005/8/layout/vProcess5"/>
    <dgm:cxn modelId="{B3F17EF3-EFBA-1E4D-9C01-0135F4C86FD8}" type="presOf" srcId="{C0257C34-1990-A545-B418-53B8976812A0}" destId="{7A665937-7C95-2842-B044-A131294EC4B2}" srcOrd="0" destOrd="0" presId="urn:microsoft.com/office/officeart/2005/8/layout/vProcess5"/>
    <dgm:cxn modelId="{26017CEC-A06B-694F-8BE4-91B4AAEA9131}" type="presParOf" srcId="{A0CED3AE-B808-3C45-A1B8-7AC4B65033DF}" destId="{E41FD2FB-0DE5-654E-B009-0CF95C0335E6}" srcOrd="0" destOrd="0" presId="urn:microsoft.com/office/officeart/2005/8/layout/vProcess5"/>
    <dgm:cxn modelId="{648A33B3-4132-D943-A49D-D9A71E200FEA}" type="presParOf" srcId="{A0CED3AE-B808-3C45-A1B8-7AC4B65033DF}" destId="{98F1A745-5494-F541-B948-E54E91504907}" srcOrd="1" destOrd="0" presId="urn:microsoft.com/office/officeart/2005/8/layout/vProcess5"/>
    <dgm:cxn modelId="{71D00BFC-F9F6-DE44-9C75-3C1A2456E04D}" type="presParOf" srcId="{A0CED3AE-B808-3C45-A1B8-7AC4B65033DF}" destId="{7A665937-7C95-2842-B044-A131294EC4B2}" srcOrd="2" destOrd="0" presId="urn:microsoft.com/office/officeart/2005/8/layout/vProcess5"/>
    <dgm:cxn modelId="{1CCAC54D-D438-A04A-B17B-E8A5BDD649DC}" type="presParOf" srcId="{A0CED3AE-B808-3C45-A1B8-7AC4B65033DF}" destId="{FD0BC8C4-6C4A-E040-A5CC-EAAA71841132}" srcOrd="3" destOrd="0" presId="urn:microsoft.com/office/officeart/2005/8/layout/vProcess5"/>
    <dgm:cxn modelId="{6800DD27-5CB2-A44D-AEE6-08AB6892E958}" type="presParOf" srcId="{A0CED3AE-B808-3C45-A1B8-7AC4B65033DF}" destId="{0B97DD19-CB2B-8B44-8A8C-183293405F2D}" srcOrd="4" destOrd="0" presId="urn:microsoft.com/office/officeart/2005/8/layout/vProcess5"/>
    <dgm:cxn modelId="{0ADFED2A-30A5-A14A-92BB-D71FE23FACD2}" type="presParOf" srcId="{A0CED3AE-B808-3C45-A1B8-7AC4B65033DF}" destId="{58765C28-8E42-E846-9972-671C768F9EE0}" srcOrd="5" destOrd="0" presId="urn:microsoft.com/office/officeart/2005/8/layout/vProcess5"/>
    <dgm:cxn modelId="{7F86DC2A-7A9C-CB49-9366-6E284B18DDDD}" type="presParOf" srcId="{A0CED3AE-B808-3C45-A1B8-7AC4B65033DF}" destId="{82BAF78F-1D55-E84E-92F2-EA224C69E8F0}" srcOrd="6" destOrd="0" presId="urn:microsoft.com/office/officeart/2005/8/layout/vProcess5"/>
    <dgm:cxn modelId="{5B023447-0F52-3644-BDC7-DEFBF6CD97A5}" type="presParOf" srcId="{A0CED3AE-B808-3C45-A1B8-7AC4B65033DF}" destId="{C6B5A93B-62B6-4F46-A402-64462A611D28}" srcOrd="7" destOrd="0" presId="urn:microsoft.com/office/officeart/2005/8/layout/vProcess5"/>
    <dgm:cxn modelId="{96AAD870-6235-C642-89A8-9A5DFDACA36B}" type="presParOf" srcId="{A0CED3AE-B808-3C45-A1B8-7AC4B65033DF}" destId="{34F3319E-5FF0-9645-85EC-A407B1D4C5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6461F9-3F54-4747-B704-546E7120CD7A}" type="pres">
      <dgm:prSet presAssocID="{A2E5E3C8-ED46-8E40-97CF-63604A6DDAA0}" presName="sibTrans" presStyleLbl="sibTrans2D1" presStyleIdx="0" presStyleCnt="3"/>
      <dgm:spPr/>
      <dgm:t>
        <a:bodyPr/>
        <a:lstStyle/>
        <a:p>
          <a:endParaRPr lang="it-IT"/>
        </a:p>
      </dgm:t>
    </dgm:pt>
    <dgm:pt modelId="{54F34D39-E321-4546-9317-0D07BB0EC25A}" type="pres">
      <dgm:prSet presAssocID="{A2E5E3C8-ED46-8E40-97CF-63604A6DDAA0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BFAAC26-24F8-DC4E-A68D-A58E4EFFF979}" type="pres">
      <dgm:prSet presAssocID="{80868BE1-8C8A-4D47-9364-357EC8CE8F3F}" presName="sibTrans" presStyleLbl="sibTrans2D1" presStyleIdx="1" presStyleCnt="3"/>
      <dgm:spPr/>
      <dgm:t>
        <a:bodyPr/>
        <a:lstStyle/>
        <a:p>
          <a:endParaRPr lang="it-IT"/>
        </a:p>
      </dgm:t>
    </dgm:pt>
    <dgm:pt modelId="{57FBFDB4-3F9A-094F-B4D4-19E14FC5A5DB}" type="pres">
      <dgm:prSet presAssocID="{80868BE1-8C8A-4D47-9364-357EC8CE8F3F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286629B-93AE-2149-9B33-CA1EF161125B}" type="pres">
      <dgm:prSet presAssocID="{58BA9C22-C8E2-EA41-907E-43C1B32B98C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2164696C-0A7C-9944-A08B-7D453342EAF7}" type="pres">
      <dgm:prSet presAssocID="{58BA9C22-C8E2-EA41-907E-43C1B32B98C2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1"/>
            <a:t>Decomposizione</a:t>
          </a:r>
          <a:r>
            <a:rPr lang="en-US" sz="1400" b="1" kern="1200" dirty="0"/>
            <a:t> della serie</a:t>
          </a:r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Applicazione modelli di previsione</a:t>
          </a:r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Scelta modello migliore</a:t>
          </a:r>
        </a:p>
      </dsp:txBody>
      <dsp:txXfrm>
        <a:off x="7069257" y="1192742"/>
        <a:ext cx="1616354" cy="94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59225-21DB-430C-8629-06A9996504D6}">
      <dsp:nvSpPr>
        <dsp:cNvPr id="0" name=""/>
        <dsp:cNvSpPr/>
      </dsp:nvSpPr>
      <dsp:spPr>
        <a:xfrm>
          <a:off x="622180" y="868589"/>
          <a:ext cx="216521" cy="412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60" y="0"/>
              </a:lnTo>
              <a:lnTo>
                <a:pt x="108260" y="412580"/>
              </a:lnTo>
              <a:lnTo>
                <a:pt x="216521" y="4125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718792" y="1063230"/>
        <a:ext cx="23297" cy="23297"/>
      </dsp:txXfrm>
    </dsp:sp>
    <dsp:sp modelId="{ECCE84A0-B0D8-42BB-961E-7ECCD3451B55}">
      <dsp:nvSpPr>
        <dsp:cNvPr id="0" name=""/>
        <dsp:cNvSpPr/>
      </dsp:nvSpPr>
      <dsp:spPr>
        <a:xfrm>
          <a:off x="622180" y="822869"/>
          <a:ext cx="2165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521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725028" y="863176"/>
        <a:ext cx="10826" cy="10826"/>
      </dsp:txXfrm>
    </dsp:sp>
    <dsp:sp modelId="{3F862D09-3256-424A-8504-9182EF59A98D}">
      <dsp:nvSpPr>
        <dsp:cNvPr id="0" name=""/>
        <dsp:cNvSpPr/>
      </dsp:nvSpPr>
      <dsp:spPr>
        <a:xfrm>
          <a:off x="622180" y="456009"/>
          <a:ext cx="216521" cy="412580"/>
        </a:xfrm>
        <a:custGeom>
          <a:avLst/>
          <a:gdLst/>
          <a:ahLst/>
          <a:cxnLst/>
          <a:rect l="0" t="0" r="0" b="0"/>
          <a:pathLst>
            <a:path>
              <a:moveTo>
                <a:pt x="0" y="412580"/>
              </a:moveTo>
              <a:lnTo>
                <a:pt x="108260" y="412580"/>
              </a:lnTo>
              <a:lnTo>
                <a:pt x="108260" y="0"/>
              </a:lnTo>
              <a:lnTo>
                <a:pt x="21652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718792" y="650650"/>
        <a:ext cx="23297" cy="23297"/>
      </dsp:txXfrm>
    </dsp:sp>
    <dsp:sp modelId="{87D24BC2-CCD6-4BD0-8B52-216A9DC1716D}">
      <dsp:nvSpPr>
        <dsp:cNvPr id="0" name=""/>
        <dsp:cNvSpPr/>
      </dsp:nvSpPr>
      <dsp:spPr>
        <a:xfrm rot="16200000">
          <a:off x="-411440" y="703557"/>
          <a:ext cx="1737179" cy="33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200" kern="1200" dirty="0"/>
            <a:t>JNB</a:t>
          </a:r>
        </a:p>
      </dsp:txBody>
      <dsp:txXfrm>
        <a:off x="-411440" y="703557"/>
        <a:ext cx="1737179" cy="330064"/>
      </dsp:txXfrm>
    </dsp:sp>
    <dsp:sp modelId="{EC576FBB-842D-47D6-A911-44095E78FD7E}">
      <dsp:nvSpPr>
        <dsp:cNvPr id="0" name=""/>
        <dsp:cNvSpPr/>
      </dsp:nvSpPr>
      <dsp:spPr>
        <a:xfrm>
          <a:off x="838702" y="290977"/>
          <a:ext cx="1082609" cy="33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/>
            <a:t>FCO=7918,9km  </a:t>
          </a:r>
        </a:p>
      </dsp:txBody>
      <dsp:txXfrm>
        <a:off x="838702" y="290977"/>
        <a:ext cx="1082609" cy="330064"/>
      </dsp:txXfrm>
    </dsp:sp>
    <dsp:sp modelId="{5832463C-C35F-4D6E-9071-6222D5B56213}">
      <dsp:nvSpPr>
        <dsp:cNvPr id="0" name=""/>
        <dsp:cNvSpPr/>
      </dsp:nvSpPr>
      <dsp:spPr>
        <a:xfrm>
          <a:off x="838702" y="703557"/>
          <a:ext cx="1082609" cy="33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/>
            <a:t>LAX=16886,4km</a:t>
          </a:r>
        </a:p>
      </dsp:txBody>
      <dsp:txXfrm>
        <a:off x="838702" y="703557"/>
        <a:ext cx="1082609" cy="330064"/>
      </dsp:txXfrm>
    </dsp:sp>
    <dsp:sp modelId="{848F7DB2-8C18-41FA-B32B-1D527D03C1D3}">
      <dsp:nvSpPr>
        <dsp:cNvPr id="0" name=""/>
        <dsp:cNvSpPr/>
      </dsp:nvSpPr>
      <dsp:spPr>
        <a:xfrm>
          <a:off x="838702" y="1116137"/>
          <a:ext cx="1082609" cy="330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/>
            <a:t>…</a:t>
          </a:r>
        </a:p>
      </dsp:txBody>
      <dsp:txXfrm>
        <a:off x="838702" y="1116137"/>
        <a:ext cx="1082609" cy="330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1A745-5494-F541-B948-E54E91504907}">
      <dsp:nvSpPr>
        <dsp:cNvPr id="0" name=""/>
        <dsp:cNvSpPr/>
      </dsp:nvSpPr>
      <dsp:spPr>
        <a:xfrm>
          <a:off x="0" y="9624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Scelta</a:t>
          </a:r>
          <a:r>
            <a:rPr lang="en-US" sz="2800" kern="1200" dirty="0"/>
            <a:t> </a:t>
          </a:r>
          <a:r>
            <a:rPr lang="en-US" sz="2800" kern="1200" dirty="0" err="1"/>
            <a:t>Numero</a:t>
          </a:r>
          <a:r>
            <a:rPr lang="en-US" sz="2800" kern="1200" dirty="0"/>
            <a:t> di Cluster</a:t>
          </a:r>
        </a:p>
      </dsp:txBody>
      <dsp:txXfrm>
        <a:off x="30280" y="39904"/>
        <a:ext cx="5130970" cy="973271"/>
      </dsp:txXfrm>
    </dsp:sp>
    <dsp:sp modelId="{7A665937-7C95-2842-B044-A131294EC4B2}">
      <dsp:nvSpPr>
        <dsp:cNvPr id="0" name=""/>
        <dsp:cNvSpPr/>
      </dsp:nvSpPr>
      <dsp:spPr>
        <a:xfrm>
          <a:off x="551166" y="1206136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Esecuzione</a:t>
          </a:r>
          <a:r>
            <a:rPr lang="en-US" sz="2800" kern="1200" dirty="0"/>
            <a:t> Clustering</a:t>
          </a:r>
        </a:p>
      </dsp:txBody>
      <dsp:txXfrm>
        <a:off x="581446" y="1236416"/>
        <a:ext cx="4962837" cy="973271"/>
      </dsp:txXfrm>
    </dsp:sp>
    <dsp:sp modelId="{FD0BC8C4-6C4A-E040-A5CC-EAAA71841132}">
      <dsp:nvSpPr>
        <dsp:cNvPr id="0" name=""/>
        <dsp:cNvSpPr/>
      </dsp:nvSpPr>
      <dsp:spPr>
        <a:xfrm>
          <a:off x="1102333" y="2412272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Creazione</a:t>
          </a:r>
          <a:r>
            <a:rPr lang="en-US" sz="2800" kern="1200" dirty="0"/>
            <a:t> </a:t>
          </a:r>
          <a:r>
            <a:rPr lang="en-US" sz="2800" kern="1200" dirty="0" err="1"/>
            <a:t>nuove</a:t>
          </a:r>
          <a:r>
            <a:rPr lang="en-US" sz="2800" kern="1200" dirty="0"/>
            <a:t> </a:t>
          </a:r>
          <a:r>
            <a:rPr lang="en-US" sz="2800" kern="1200" dirty="0" err="1"/>
            <a:t>serie</a:t>
          </a:r>
          <a:r>
            <a:rPr lang="en-US" sz="2800" kern="1200" dirty="0"/>
            <a:t> </a:t>
          </a:r>
          <a:r>
            <a:rPr lang="en-US" sz="2800" kern="1200" dirty="0" err="1"/>
            <a:t>storiche</a:t>
          </a:r>
          <a:endParaRPr lang="en-US" sz="2800" kern="1200" dirty="0"/>
        </a:p>
      </dsp:txBody>
      <dsp:txXfrm>
        <a:off x="1132613" y="2442552"/>
        <a:ext cx="4962837" cy="973271"/>
      </dsp:txXfrm>
    </dsp:sp>
    <dsp:sp modelId="{0B97DD19-CB2B-8B44-8A8C-183293405F2D}">
      <dsp:nvSpPr>
        <dsp:cNvPr id="0" name=""/>
        <dsp:cNvSpPr/>
      </dsp:nvSpPr>
      <dsp:spPr>
        <a:xfrm>
          <a:off x="5574564" y="783988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725762" y="783988"/>
        <a:ext cx="369594" cy="505672"/>
      </dsp:txXfrm>
    </dsp:sp>
    <dsp:sp modelId="{58765C28-8E42-E846-9972-671C768F9EE0}">
      <dsp:nvSpPr>
        <dsp:cNvPr id="0" name=""/>
        <dsp:cNvSpPr/>
      </dsp:nvSpPr>
      <dsp:spPr>
        <a:xfrm>
          <a:off x="6125731" y="1983232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276929" y="1983232"/>
        <a:ext cx="369594" cy="505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4434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123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5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05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56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06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71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88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7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274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861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0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48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76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65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4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53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19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15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783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94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146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805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57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51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68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15/04/2018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3" r:id="rId4"/>
    <p:sldLayoutId id="2147483658" r:id="rId5"/>
    <p:sldLayoutId id="2147483659" r:id="rId6"/>
    <p:sldLayoutId id="2147483660" r:id="rId7"/>
    <p:sldLayoutId id="2147483662" r:id="rId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3.jpg"/><Relationship Id="rId4" Type="http://schemas.openxmlformats.org/officeDocument/2006/relationships/image" Target="../media/image9.jpg"/><Relationship Id="rId9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7.png"/><Relationship Id="rId9" Type="http://schemas.microsoft.com/office/2007/relationships/diagramDrawing" Target="../diagrams/drawin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 dirty="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71429" cy="5143500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285446" y="4470400"/>
            <a:ext cx="116115" cy="1161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5" y="33867"/>
            <a:ext cx="5217476" cy="5143500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3819374" y="1562705"/>
            <a:ext cx="1241983" cy="13256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89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/>
        </p:nvSpPr>
        <p:spPr>
          <a:xfrm>
            <a:off x="2099733" y="972457"/>
            <a:ext cx="711200" cy="711200"/>
          </a:xfrm>
          <a:prstGeom prst="ellipse">
            <a:avLst/>
          </a:prstGeom>
          <a:noFill/>
          <a:ln>
            <a:solidFill>
              <a:srgbClr val="8322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5837160" y="1531257"/>
            <a:ext cx="1178077" cy="1357086"/>
          </a:xfrm>
          <a:prstGeom prst="ellipse">
            <a:avLst/>
          </a:prstGeom>
          <a:noFill/>
          <a:ln>
            <a:solidFill>
              <a:srgbClr val="8322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45270" cy="5143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28" y="0"/>
            <a:ext cx="5217476" cy="5143500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227390" y="4412343"/>
            <a:ext cx="77410" cy="774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/>
          <p:cNvSpPr/>
          <p:nvPr/>
        </p:nvSpPr>
        <p:spPr>
          <a:xfrm>
            <a:off x="5851374" y="1562705"/>
            <a:ext cx="1241983" cy="13256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01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  </a:t>
            </a:r>
            <a:r>
              <a:rPr lang="it-IT" dirty="0">
                <a:solidFill>
                  <a:srgbClr val="832231"/>
                </a:solidFill>
              </a:rPr>
              <a:t>Flussi Voli</a:t>
            </a:r>
            <a:r>
              <a:rPr lang="it-IT" dirty="0">
                <a:solidFill>
                  <a:schemeClr val="tx1"/>
                </a:solidFill>
              </a:rPr>
              <a:t/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61257" y="1586324"/>
            <a:ext cx="8708572" cy="2261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Il sito ufficiale dell’aeroporto riporta ogni due mesi il bilancio dei voli in partenza e in arrivo a JNB.</a:t>
            </a:r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err="1"/>
              <a:t>Unscheduled</a:t>
            </a:r>
            <a:r>
              <a:rPr lang="it-IT" dirty="0"/>
              <a:t> (non considerata)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98"/>
          <p:cNvSpPr txBox="1">
            <a:spLocks/>
          </p:cNvSpPr>
          <p:nvPr/>
        </p:nvSpPr>
        <p:spPr>
          <a:xfrm>
            <a:off x="324788" y="3974029"/>
            <a:ext cx="8708572" cy="88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dirty="0"/>
              <a:t>Il sito ufficiale dell’aeroporto riporta ogni due mesi il bilancio dei voli in partenza e in arrivo a JNB.</a:t>
            </a:r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9872A00-BAC9-4BA2-A25C-CB65EFB01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25" y="3401750"/>
            <a:ext cx="4206240" cy="1741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A50149C-C903-4A83-B836-B3FE5544B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87509"/>
            <a:ext cx="4283365" cy="17417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E169CBB-3CDE-4FCB-B8D9-D3733F743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892" y="1765495"/>
            <a:ext cx="4088507" cy="163625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F7279C-1FD4-4071-8887-B24F94DAB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025" y="1"/>
            <a:ext cx="4149668" cy="1741750"/>
          </a:xfrm>
          <a:prstGeom prst="rect">
            <a:avLst/>
          </a:prstGeom>
        </p:spPr>
      </p:pic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6721A4C7-DBD6-4E22-97F2-046C439A5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449523"/>
              </p:ext>
            </p:extLst>
          </p:nvPr>
        </p:nvGraphicFramePr>
        <p:xfrm>
          <a:off x="122307" y="1807697"/>
          <a:ext cx="4161058" cy="151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8" imgW="4008049" imgH="2765657" progId="AcroExch.Document.DC">
                  <p:embed/>
                </p:oleObj>
              </mc:Choice>
              <mc:Fallback>
                <p:oleObj name="Acrobat Document" r:id="rId8" imgW="4008049" imgH="276565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2307" y="1807697"/>
                        <a:ext cx="4161058" cy="1516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magine 13">
            <a:extLst>
              <a:ext uri="{FF2B5EF4-FFF2-40B4-BE49-F238E27FC236}">
                <a16:creationId xmlns:a16="http://schemas.microsoft.com/office/drawing/2014/main" id="{6400EC32-7288-4856-9B3A-A5F48AED37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174" y="-1"/>
            <a:ext cx="4161058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set 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531045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4E0F20-9E07-C94E-9B09-DE1BD790D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8F4E0F20-9E07-C94E-9B09-DE1BD790D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8F4E0F20-9E07-C94E-9B09-DE1BD790D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6461F9-3F54-4747-B704-546E7120C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06461F9-3F54-4747-B704-546E7120C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06461F9-3F54-4747-B704-546E7120C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54F266-42EA-8B48-82EA-8791CB63C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7D54F266-42EA-8B48-82EA-8791CB63C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7D54F266-42EA-8B48-82EA-8791CB63C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FAAC26-24F8-DC4E-A68D-A58E4EFFF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8BFAAC26-24F8-DC4E-A68D-A58E4EFFF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8BFAAC26-24F8-DC4E-A68D-A58E4EFFF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772BC4-3B2E-1242-88DE-222BFF66C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5D772BC4-3B2E-1242-88DE-222BFF66C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5D772BC4-3B2E-1242-88DE-222BFF66C9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86629B-93AE-2149-9B33-CA1EF1611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1286629B-93AE-2149-9B33-CA1EF1611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1286629B-93AE-2149-9B33-CA1EF1611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D271FD-DE71-2841-9211-9211BD08C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A0D271FD-DE71-2841-9211-9211BD08C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A0D271FD-DE71-2841-9211-9211BD08C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7071943" y="98140"/>
            <a:ext cx="1675234" cy="1005140"/>
            <a:chOff x="3831" y="1163302"/>
            <a:chExt cx="1675234" cy="1005140"/>
          </a:xfrm>
        </p:grpSpPr>
        <p:sp>
          <p:nvSpPr>
            <p:cNvPr id="4" name="Rettangolo arrotondato 3"/>
            <p:cNvSpPr/>
            <p:nvPr/>
          </p:nvSpPr>
          <p:spPr>
            <a:xfrm>
              <a:off x="3831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asellaDiTesto 5"/>
            <p:cNvSpPr txBox="1"/>
            <p:nvPr/>
          </p:nvSpPr>
          <p:spPr>
            <a:xfrm>
              <a:off x="33271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i="0" kern="1200" dirty="0"/>
                <a:t>Visualizzazione della serie</a:t>
              </a:r>
              <a:endParaRPr lang="it-IT" sz="1400" b="1" kern="1200" dirty="0"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" y="0"/>
            <a:ext cx="4419601" cy="309372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88" y="1844040"/>
            <a:ext cx="4546600" cy="31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5" y="965200"/>
            <a:ext cx="6948685" cy="3784717"/>
          </a:xfrm>
          <a:prstGeom prst="rect">
            <a:avLst/>
          </a:prstGeom>
        </p:spPr>
      </p:pic>
      <p:grpSp>
        <p:nvGrpSpPr>
          <p:cNvPr id="8" name="Gruppo 7"/>
          <p:cNvGrpSpPr/>
          <p:nvPr/>
        </p:nvGrpSpPr>
        <p:grpSpPr>
          <a:xfrm>
            <a:off x="7325943" y="99180"/>
            <a:ext cx="1675234" cy="1005140"/>
            <a:chOff x="2349160" y="1163302"/>
            <a:chExt cx="1675234" cy="1005140"/>
          </a:xfrm>
        </p:grpSpPr>
        <p:sp>
          <p:nvSpPr>
            <p:cNvPr id="9" name="Rettangolo arrotondato 8"/>
            <p:cNvSpPr/>
            <p:nvPr/>
          </p:nvSpPr>
          <p:spPr>
            <a:xfrm>
              <a:off x="2349160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asellaDiTesto 9"/>
            <p:cNvSpPr txBox="1"/>
            <p:nvPr/>
          </p:nvSpPr>
          <p:spPr>
            <a:xfrm>
              <a:off x="2378600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noProof="1"/>
                <a:t>Decomposizione</a:t>
              </a:r>
              <a:r>
                <a:rPr lang="en-US" sz="1400" b="1" kern="1200" dirty="0"/>
                <a:t> della serie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6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10"/>
            <a:ext cx="9042400" cy="4236720"/>
          </a:xfrm>
          <a:prstGeom prst="rect">
            <a:avLst/>
          </a:prstGeom>
        </p:spPr>
      </p:pic>
      <p:grpSp>
        <p:nvGrpSpPr>
          <p:cNvPr id="3" name="Gruppo 2"/>
          <p:cNvGrpSpPr/>
          <p:nvPr/>
        </p:nvGrpSpPr>
        <p:grpSpPr>
          <a:xfrm>
            <a:off x="7367166" y="47340"/>
            <a:ext cx="1675234" cy="1005140"/>
            <a:chOff x="4694488" y="1163302"/>
            <a:chExt cx="1675234" cy="1005140"/>
          </a:xfrm>
        </p:grpSpPr>
        <p:sp>
          <p:nvSpPr>
            <p:cNvPr id="4" name="Rettangolo arrotondato 3"/>
            <p:cNvSpPr/>
            <p:nvPr/>
          </p:nvSpPr>
          <p:spPr>
            <a:xfrm>
              <a:off x="4694488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asellaDiTesto 5"/>
            <p:cNvSpPr txBox="1"/>
            <p:nvPr/>
          </p:nvSpPr>
          <p:spPr>
            <a:xfrm>
              <a:off x="4723928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/>
                <a:t>Applicazione modelli di previsione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8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9" t="29472" r="11945" b="29932"/>
          <a:stretch/>
        </p:blipFill>
        <p:spPr>
          <a:xfrm>
            <a:off x="902101" y="60960"/>
            <a:ext cx="6827520" cy="2021840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599292"/>
              </p:ext>
            </p:extLst>
          </p:nvPr>
        </p:nvGraphicFramePr>
        <p:xfrm>
          <a:off x="902101" y="2276567"/>
          <a:ext cx="7074570" cy="2784432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 smtClean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Modelli1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  <p:grpSp>
        <p:nvGrpSpPr>
          <p:cNvPr id="4" name="Gruppo 3"/>
          <p:cNvGrpSpPr/>
          <p:nvPr/>
        </p:nvGrpSpPr>
        <p:grpSpPr>
          <a:xfrm>
            <a:off x="7706132" y="60960"/>
            <a:ext cx="1336587" cy="753220"/>
            <a:chOff x="7039817" y="1163302"/>
            <a:chExt cx="1675234" cy="1005140"/>
          </a:xfrm>
        </p:grpSpPr>
        <p:sp>
          <p:nvSpPr>
            <p:cNvPr id="5" name="Rettangolo arrotondato 4"/>
            <p:cNvSpPr/>
            <p:nvPr/>
          </p:nvSpPr>
          <p:spPr>
            <a:xfrm>
              <a:off x="7039817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/>
            <p:cNvSpPr txBox="1"/>
            <p:nvPr/>
          </p:nvSpPr>
          <p:spPr>
            <a:xfrm>
              <a:off x="7069256" y="1192741"/>
              <a:ext cx="1616355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/>
                <a:t>Scelta modello migliore</a:t>
              </a:r>
            </a:p>
          </p:txBody>
        </p:sp>
      </p:grpSp>
      <p:sp>
        <p:nvSpPr>
          <p:cNvPr id="9" name="Rettangolo 8"/>
          <p:cNvSpPr/>
          <p:nvPr/>
        </p:nvSpPr>
        <p:spPr>
          <a:xfrm>
            <a:off x="5254859" y="779007"/>
            <a:ext cx="1163320" cy="22911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6466840" y="1030724"/>
            <a:ext cx="1163320" cy="22911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6466840" y="1293654"/>
            <a:ext cx="1163320" cy="22911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5254859" y="1558529"/>
            <a:ext cx="1163320" cy="22911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466840" y="1809580"/>
            <a:ext cx="1163320" cy="22911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55862" cy="49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Mining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6">
            <a:extLst>
              <a:ext uri="{FF2B5EF4-FFF2-40B4-BE49-F238E27FC236}">
                <a16:creationId xmlns:a16="http://schemas.microsoft.com/office/drawing/2014/main" id="{9E3B2A56-7758-2444-846D-0D3EC44E9B25}"/>
              </a:ext>
            </a:extLst>
          </p:cNvPr>
          <p:cNvGrpSpPr/>
          <p:nvPr/>
        </p:nvGrpSpPr>
        <p:grpSpPr>
          <a:xfrm>
            <a:off x="1469490" y="1716362"/>
            <a:ext cx="435022" cy="323445"/>
            <a:chOff x="5247525" y="3007275"/>
            <a:chExt cx="517575" cy="384825"/>
          </a:xfrm>
        </p:grpSpPr>
        <p:sp>
          <p:nvSpPr>
            <p:cNvPr id="11" name="Shape 477">
              <a:extLst>
                <a:ext uri="{FF2B5EF4-FFF2-40B4-BE49-F238E27FC236}">
                  <a16:creationId xmlns:a16="http://schemas.microsoft.com/office/drawing/2014/main" id="{C161C0AB-60AA-B84D-A1CB-2549C4FFB1E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78">
              <a:extLst>
                <a:ext uri="{FF2B5EF4-FFF2-40B4-BE49-F238E27FC236}">
                  <a16:creationId xmlns:a16="http://schemas.microsoft.com/office/drawing/2014/main" id="{C74EFF56-604D-7F4E-86AA-0F629F3A02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08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Mining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41848" y="1586325"/>
            <a:ext cx="7860304" cy="1530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Fino a qui abbiamo:</a:t>
            </a:r>
          </a:p>
          <a:p>
            <a:r>
              <a:rPr lang="it-IT" dirty="0"/>
              <a:t>interpretato il database ricavandone le serie storiche.</a:t>
            </a:r>
          </a:p>
          <a:p>
            <a:r>
              <a:rPr lang="it-IT" dirty="0"/>
              <a:t>applicato modelli di previsione alle serie storiche definite per categorie di voli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regionali, internazionali e domestici</a:t>
            </a:r>
            <a:r>
              <a:rPr lang="it-IT" dirty="0"/>
              <a:t>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98"/>
          <p:cNvSpPr txBox="1">
            <a:spLocks/>
          </p:cNvSpPr>
          <p:nvPr/>
        </p:nvSpPr>
        <p:spPr>
          <a:xfrm>
            <a:off x="641848" y="3198731"/>
            <a:ext cx="7860304" cy="85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buNone/>
            </a:pPr>
            <a:r>
              <a:rPr lang="it-IT" dirty="0"/>
              <a:t>Adesso ci chiediamo: </a:t>
            </a:r>
          </a:p>
          <a:p>
            <a:pPr marL="0" indent="0" algn="ctr">
              <a:buNone/>
            </a:pPr>
            <a:r>
              <a:rPr lang="it-IT" b="1" dirty="0"/>
              <a:t>le serie storiche ricavate sono utili per i nostri propositi?</a:t>
            </a:r>
          </a:p>
          <a:p>
            <a:pPr marL="0" indent="0">
              <a:buFont typeface="Titillium Web"/>
              <a:buNone/>
            </a:pPr>
            <a:endParaRPr lang="it-IT" dirty="0"/>
          </a:p>
        </p:txBody>
      </p:sp>
      <p:sp>
        <p:nvSpPr>
          <p:cNvPr id="5" name="Shape 98"/>
          <p:cNvSpPr txBox="1">
            <a:spLocks/>
          </p:cNvSpPr>
          <p:nvPr/>
        </p:nvSpPr>
        <p:spPr>
          <a:xfrm>
            <a:off x="641848" y="4089564"/>
            <a:ext cx="7860304" cy="85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buNone/>
            </a:pPr>
            <a:r>
              <a:rPr lang="it-IT" dirty="0"/>
              <a:t>Per rispondere a questa domanda dobbiamo capire il </a:t>
            </a:r>
            <a:r>
              <a:rPr lang="it-IT" b="1" dirty="0"/>
              <a:t>significato</a:t>
            </a:r>
            <a:r>
              <a:rPr lang="it-IT" dirty="0"/>
              <a:t> voli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regionali, internazionali  e domestici </a:t>
            </a:r>
            <a:r>
              <a:rPr lang="it-IT" dirty="0"/>
              <a:t>(così come definiti nel DB).</a:t>
            </a:r>
          </a:p>
          <a:p>
            <a:pPr marL="0" indent="0">
              <a:buFont typeface="Titillium Web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39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Mining</a:t>
            </a:r>
            <a:r>
              <a:rPr lang="it-IT" dirty="0">
                <a:solidFill>
                  <a:schemeClr val="tx1"/>
                </a:solidFill>
              </a:rPr>
              <a:t/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I Voli (modello)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12800" y="3906538"/>
            <a:ext cx="7518400" cy="1177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Un volo è un </a:t>
            </a:r>
            <a:r>
              <a:rPr lang="it-IT" b="1" dirty="0"/>
              <a:t>abbinamento rotta-aeromobile a un certo tempo </a:t>
            </a:r>
            <a:r>
              <a:rPr lang="it-IT" dirty="0"/>
              <a:t>che:</a:t>
            </a:r>
          </a:p>
          <a:p>
            <a:r>
              <a:rPr lang="it-IT" dirty="0"/>
              <a:t>viene </a:t>
            </a:r>
            <a:r>
              <a:rPr lang="it-IT" b="1" dirty="0"/>
              <a:t>deciso dalle compagnie aeree </a:t>
            </a:r>
            <a:r>
              <a:rPr lang="it-IT" dirty="0"/>
              <a:t>(clienti dell’aeroporto)</a:t>
            </a:r>
          </a:p>
          <a:p>
            <a:r>
              <a:rPr lang="it-IT" dirty="0"/>
              <a:t>determina quantitativamente il livello di servizi richiesti all’aeroporto.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186212" y="2181237"/>
            <a:ext cx="1585463" cy="138499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Servizi richiesti all’aeroporto: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PAX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Carburante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Apparati di manutenzione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Etc</a:t>
            </a:r>
            <a:r>
              <a:rPr lang="it-IT" sz="1200" dirty="0"/>
              <a:t>…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3164116" y="2365825"/>
            <a:ext cx="1422400" cy="400110"/>
          </a:xfrm>
          <a:prstGeom prst="rect">
            <a:avLst/>
          </a:prstGeom>
          <a:solidFill>
            <a:schemeClr val="accent5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Arial Black" panose="020B0A04020102020204" pitchFamily="34" charset="0"/>
              </a:rPr>
              <a:t>Volo</a:t>
            </a:r>
          </a:p>
        </p:txBody>
      </p:sp>
      <p:grpSp>
        <p:nvGrpSpPr>
          <p:cNvPr id="36" name="Gruppo 35"/>
          <p:cNvGrpSpPr/>
          <p:nvPr/>
        </p:nvGrpSpPr>
        <p:grpSpPr>
          <a:xfrm>
            <a:off x="1400630" y="2600720"/>
            <a:ext cx="4980037" cy="1096140"/>
            <a:chOff x="1400630" y="2557178"/>
            <a:chExt cx="4980037" cy="1096140"/>
          </a:xfrm>
        </p:grpSpPr>
        <p:sp>
          <p:nvSpPr>
            <p:cNvPr id="24" name="CasellaDiTesto 23"/>
            <p:cNvSpPr txBox="1"/>
            <p:nvPr/>
          </p:nvSpPr>
          <p:spPr>
            <a:xfrm>
              <a:off x="1400630" y="3214913"/>
              <a:ext cx="1422400" cy="3077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Arial Black" panose="020B0A04020102020204" pitchFamily="34" charset="0"/>
                </a:rPr>
                <a:t>Regionale</a:t>
              </a:r>
            </a:p>
          </p:txBody>
        </p:sp>
        <p:sp>
          <p:nvSpPr>
            <p:cNvPr id="25" name="CasellaDiTesto 24"/>
            <p:cNvSpPr txBox="1"/>
            <p:nvPr/>
          </p:nvSpPr>
          <p:spPr>
            <a:xfrm>
              <a:off x="3008692" y="3345541"/>
              <a:ext cx="1762276" cy="3077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Arial Black" panose="020B0A04020102020204" pitchFamily="34" charset="0"/>
                </a:rPr>
                <a:t>Internazionale</a:t>
              </a:r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4958267" y="3214913"/>
              <a:ext cx="1422400" cy="3077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Arial Black" panose="020B0A04020102020204" pitchFamily="34" charset="0"/>
                </a:rPr>
                <a:t>Domestico</a:t>
              </a:r>
            </a:p>
          </p:txBody>
        </p:sp>
        <p:sp>
          <p:nvSpPr>
            <p:cNvPr id="22" name="Freccia in giù 21"/>
            <p:cNvSpPr/>
            <p:nvPr/>
          </p:nvSpPr>
          <p:spPr>
            <a:xfrm>
              <a:off x="3582896" y="2789723"/>
              <a:ext cx="584840" cy="4710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reccia in giù 27"/>
            <p:cNvSpPr/>
            <p:nvPr/>
          </p:nvSpPr>
          <p:spPr>
            <a:xfrm rot="19117624">
              <a:off x="4639334" y="2557178"/>
              <a:ext cx="584840" cy="5664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Freccia in giù 28"/>
            <p:cNvSpPr/>
            <p:nvPr/>
          </p:nvSpPr>
          <p:spPr>
            <a:xfrm rot="2358786">
              <a:off x="2559540" y="2591230"/>
              <a:ext cx="584840" cy="5957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3" name="Freccia tridirezionale 22"/>
          <p:cNvSpPr/>
          <p:nvPr/>
        </p:nvSpPr>
        <p:spPr>
          <a:xfrm flipV="1">
            <a:off x="2604498" y="1783378"/>
            <a:ext cx="2541636" cy="515116"/>
          </a:xfrm>
          <a:prstGeom prst="leftRightUpArrow">
            <a:avLst>
              <a:gd name="adj1" fmla="val 25000"/>
              <a:gd name="adj2" fmla="val 17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5197755" y="1694150"/>
            <a:ext cx="1464302" cy="307777"/>
          </a:xfrm>
          <a:prstGeom prst="rect">
            <a:avLst/>
          </a:prstGeom>
          <a:solidFill>
            <a:srgbClr val="00B0F0"/>
          </a:solidFill>
          <a:ln w="25400" cap="rnd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Aeromobile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1509486" y="1719433"/>
            <a:ext cx="1045030" cy="307777"/>
          </a:xfrm>
          <a:prstGeom prst="rect">
            <a:avLst/>
          </a:prstGeom>
          <a:solidFill>
            <a:srgbClr val="00B0F0"/>
          </a:solidFill>
          <a:ln w="25400" cap="rnd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 Black" panose="020B0A04020102020204" pitchFamily="34" charset="0"/>
              </a:rPr>
              <a:t>Rotta</a:t>
            </a:r>
          </a:p>
        </p:txBody>
      </p:sp>
      <p:sp>
        <p:nvSpPr>
          <p:cNvPr id="40" name="Freccia angolare in su 39"/>
          <p:cNvSpPr/>
          <p:nvPr/>
        </p:nvSpPr>
        <p:spPr>
          <a:xfrm rot="10800000" flipH="1">
            <a:off x="6662055" y="1783377"/>
            <a:ext cx="1364346" cy="397860"/>
          </a:xfrm>
          <a:prstGeom prst="bentUp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8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p"/>
      <p:bldP spid="9" grpId="0" animBg="1"/>
      <p:bldP spid="20" grpId="0" animBg="1"/>
      <p:bldP spid="23" grpId="0" animBg="1"/>
      <p:bldP spid="27" grpId="0" animBg="1"/>
      <p:bldP spid="33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Le Rotte 1/2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9029" y="1383289"/>
            <a:ext cx="6689340" cy="1300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Il database delle rotte associa a ciascuna rotta </a:t>
            </a:r>
          </a:p>
          <a:p>
            <a:r>
              <a:rPr lang="it-IT" dirty="0"/>
              <a:t>un tipo di volo (regionale, internazionale o domestico)</a:t>
            </a:r>
          </a:p>
          <a:p>
            <a:r>
              <a:rPr lang="it-IT" dirty="0"/>
              <a:t>una destinazione o partenza (perché l’altra è sempre JNB)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E05139-5C42-4928-B510-89039513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81" y="2486830"/>
            <a:ext cx="3256711" cy="22484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8B5FC8C-318B-4927-8B47-F4434170D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73" r="5375"/>
          <a:stretch/>
        </p:blipFill>
        <p:spPr>
          <a:xfrm>
            <a:off x="14517" y="2486830"/>
            <a:ext cx="2674018" cy="225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E8ACCEF-5EE5-4822-9734-7768DFBDF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94" r="6354"/>
          <a:stretch/>
        </p:blipFill>
        <p:spPr>
          <a:xfrm>
            <a:off x="6415311" y="2467795"/>
            <a:ext cx="2674018" cy="2250000"/>
          </a:xfrm>
          <a:prstGeom prst="rect">
            <a:avLst/>
          </a:prstGeom>
        </p:spPr>
      </p:pic>
      <p:sp>
        <p:nvSpPr>
          <p:cNvPr id="4" name="Shape 98"/>
          <p:cNvSpPr txBox="1">
            <a:spLocks/>
          </p:cNvSpPr>
          <p:nvPr/>
        </p:nvSpPr>
        <p:spPr>
          <a:xfrm>
            <a:off x="145143" y="4249125"/>
            <a:ext cx="8853714" cy="78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dirty="0"/>
              <a:t>(es: Sud Africa v.s. domestico o regionale?)</a:t>
            </a:r>
          </a:p>
        </p:txBody>
      </p:sp>
    </p:spTree>
    <p:extLst>
      <p:ext uri="{BB962C8B-B14F-4D97-AF65-F5344CB8AC3E}">
        <p14:creationId xmlns:p14="http://schemas.microsoft.com/office/powerpoint/2010/main" val="403554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AEB051-95B1-447A-90EE-D0A2A317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D0CA8A-D2B1-48E2-BBA4-48A44AFB9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L’aeroporto O.R. </a:t>
            </a:r>
            <a:r>
              <a:rPr lang="it-IT" dirty="0" err="1"/>
              <a:t>Tambo</a:t>
            </a:r>
            <a:r>
              <a:rPr lang="it-IT" dirty="0"/>
              <a:t> è il più grande del Sud Africa</a:t>
            </a:r>
          </a:p>
          <a:p>
            <a:r>
              <a:rPr lang="it-IT" dirty="0"/>
              <a:t>20 milioni di persone in transito ogni anno</a:t>
            </a:r>
          </a:p>
          <a:p>
            <a:r>
              <a:rPr lang="it-IT" dirty="0"/>
              <a:t>Oltre la metà dei passeggeri in transito per il paese devono passare di qui</a:t>
            </a:r>
          </a:p>
        </p:txBody>
      </p:sp>
    </p:spTree>
    <p:extLst>
      <p:ext uri="{BB962C8B-B14F-4D97-AF65-F5344CB8AC3E}">
        <p14:creationId xmlns:p14="http://schemas.microsoft.com/office/powerpoint/2010/main" val="24041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69035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Mining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Le Rotte 2/2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362857" y="1179926"/>
            <a:ext cx="8403772" cy="692418"/>
          </a:xfrm>
        </p:spPr>
        <p:txBody>
          <a:bodyPr/>
          <a:lstStyle/>
          <a:p>
            <a:pPr marL="114300" indent="0">
              <a:buNone/>
            </a:pPr>
            <a:r>
              <a:rPr lang="it-IT" dirty="0"/>
              <a:t>…inoltre i voli internazionali coprono un’ampia classe di paesi, più o meno vicini a JNB!</a:t>
            </a:r>
          </a:p>
          <a:p>
            <a:endParaRPr lang="it-IT" dirty="0"/>
          </a:p>
        </p:txBody>
      </p:sp>
      <p:sp>
        <p:nvSpPr>
          <p:cNvPr id="5" name="Segnaposto testo 1"/>
          <p:cNvSpPr txBox="1">
            <a:spLocks/>
          </p:cNvSpPr>
          <p:nvPr/>
        </p:nvSpPr>
        <p:spPr>
          <a:xfrm>
            <a:off x="217714" y="2267459"/>
            <a:ext cx="8752115" cy="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14300" indent="0">
              <a:buNone/>
            </a:pPr>
            <a:r>
              <a:rPr lang="it-IT" dirty="0"/>
              <a:t>Tramite la trigonometria sferica, abbiamo elaborato il database delle rotte, associando a ciascuna rotta la distanza associata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18B83A-79C0-42D0-BBC5-9AFBF28D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68" y="3417161"/>
            <a:ext cx="4169379" cy="10661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566C72A-515A-4670-BDED-D295E16BA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42" y="3026228"/>
            <a:ext cx="2003880" cy="2003880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45FE74BE-7ACC-4CAC-9CF8-4030D9875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300442"/>
              </p:ext>
            </p:extLst>
          </p:nvPr>
        </p:nvGraphicFramePr>
        <p:xfrm>
          <a:off x="6390973" y="3011714"/>
          <a:ext cx="2213429" cy="1737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D6369DB-9D40-461C-91AA-2D822BD58D09}"/>
              </a:ext>
            </a:extLst>
          </p:cNvPr>
          <p:cNvSpPr/>
          <p:nvPr/>
        </p:nvSpPr>
        <p:spPr>
          <a:xfrm>
            <a:off x="6216802" y="3526972"/>
            <a:ext cx="333826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5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13" y="19841"/>
            <a:ext cx="4107545" cy="1424689"/>
          </a:xfrm>
          <a:prstGeom prst="rect">
            <a:avLst/>
          </a:prstGeom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69035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Correlazione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Gli Aeromobili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>
          <a:xfrm>
            <a:off x="379968" y="1281527"/>
            <a:ext cx="8067346" cy="895618"/>
          </a:xfrm>
        </p:spPr>
        <p:txBody>
          <a:bodyPr/>
          <a:lstStyle/>
          <a:p>
            <a:r>
              <a:rPr lang="it-IT" dirty="0"/>
              <a:t>Nel JNB DB è presente anche una tabella degli aeromobili</a:t>
            </a:r>
          </a:p>
          <a:p>
            <a:r>
              <a:rPr lang="it-IT" dirty="0"/>
              <a:t>A ciascun aeromobile sono associati diverse caratteristiche</a:t>
            </a:r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328821" y="2148979"/>
            <a:ext cx="8321693" cy="923330"/>
          </a:xfrm>
          <a:prstGeom prst="rect">
            <a:avLst/>
          </a:prstGeom>
          <a:ln>
            <a:solidFill>
              <a:schemeClr val="tx1"/>
            </a:solidFill>
          </a:ln>
          <a:effectLst>
            <a:glow>
              <a:schemeClr val="accent1">
                <a:alpha val="94000"/>
              </a:schemeClr>
            </a:glow>
          </a:effectLst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1800" dirty="0"/>
              <a:t>Assumiamo che </a:t>
            </a:r>
            <a:r>
              <a:rPr lang="it-IT" sz="1800" b="1" dirty="0"/>
              <a:t>il livello di servizi richiesti da un aeromobile a un aeroporto sia commisurato al suo peso</a:t>
            </a:r>
            <a:r>
              <a:rPr lang="it-IT" sz="1800" dirty="0"/>
              <a:t> (MTOW) . Ad esempio, aeromobili diversi, ma dello stesso peso, imbarcano grosso modo la stessa quantità di carburante.</a:t>
            </a: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71293"/>
              </p:ext>
            </p:extLst>
          </p:nvPr>
        </p:nvGraphicFramePr>
        <p:xfrm>
          <a:off x="5123544" y="3101340"/>
          <a:ext cx="354148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Airbus 350-900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Boeing 787-9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99">
                <a:tc>
                  <a:txBody>
                    <a:bodyPr/>
                    <a:lstStyle/>
                    <a:p>
                      <a:r>
                        <a:rPr lang="it-IT" dirty="0"/>
                        <a:t>PAX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599">
                <a:tc>
                  <a:txBody>
                    <a:bodyPr/>
                    <a:lstStyle/>
                    <a:p>
                      <a:r>
                        <a:rPr lang="it-IT" dirty="0" err="1"/>
                        <a:t>Lenght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66,08m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68,87m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599">
                <a:tc>
                  <a:txBody>
                    <a:bodyPr/>
                    <a:lstStyle/>
                    <a:p>
                      <a:r>
                        <a:rPr lang="it-IT" dirty="0" err="1"/>
                        <a:t>Wingspan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64,75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60,17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599">
                <a:tc>
                  <a:txBody>
                    <a:bodyPr/>
                    <a:lstStyle/>
                    <a:p>
                      <a:r>
                        <a:rPr lang="it-IT" dirty="0"/>
                        <a:t>MTOW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280t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254t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599">
                <a:tc>
                  <a:txBody>
                    <a:bodyPr/>
                    <a:lstStyle/>
                    <a:p>
                      <a:r>
                        <a:rPr lang="it-IT" dirty="0" err="1"/>
                        <a:t>Fuel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141000L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126370L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8"/>
          <a:stretch/>
        </p:blipFill>
        <p:spPr>
          <a:xfrm>
            <a:off x="1207284" y="3134383"/>
            <a:ext cx="2914775" cy="202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3" b="15152"/>
          <a:stretch/>
        </p:blipFill>
        <p:spPr>
          <a:xfrm>
            <a:off x="1494046" y="1364343"/>
            <a:ext cx="5609797" cy="207652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69035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Data </a:t>
            </a:r>
            <a:r>
              <a:rPr lang="it-IT" dirty="0" err="1">
                <a:solidFill>
                  <a:schemeClr val="tx1"/>
                </a:solidFill>
              </a:rPr>
              <a:t>Mining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Le Rotte 2/2</a:t>
            </a:r>
            <a:endParaRPr dirty="0">
              <a:solidFill>
                <a:srgbClr val="832231"/>
              </a:solidFill>
            </a:endParaRPr>
          </a:p>
        </p:txBody>
      </p:sp>
      <p:grpSp>
        <p:nvGrpSpPr>
          <p:cNvPr id="23" name="Gruppo 22"/>
          <p:cNvGrpSpPr/>
          <p:nvPr/>
        </p:nvGrpSpPr>
        <p:grpSpPr>
          <a:xfrm>
            <a:off x="1988457" y="3261697"/>
            <a:ext cx="5181600" cy="1071785"/>
            <a:chOff x="1988457" y="3740666"/>
            <a:chExt cx="5181600" cy="1071785"/>
          </a:xfrm>
        </p:grpSpPr>
        <p:sp>
          <p:nvSpPr>
            <p:cNvPr id="6" name="Freccia tridirezionale 5"/>
            <p:cNvSpPr/>
            <p:nvPr/>
          </p:nvSpPr>
          <p:spPr>
            <a:xfrm flipV="1">
              <a:off x="3083469" y="3829894"/>
              <a:ext cx="2541636" cy="515116"/>
            </a:xfrm>
            <a:prstGeom prst="leftRightUpArrow">
              <a:avLst>
                <a:gd name="adj1" fmla="val 25000"/>
                <a:gd name="adj2" fmla="val 17000"/>
                <a:gd name="adj3" fmla="val 25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5676726" y="3740666"/>
              <a:ext cx="1493331" cy="307777"/>
            </a:xfrm>
            <a:prstGeom prst="rect">
              <a:avLst/>
            </a:prstGeom>
            <a:solidFill>
              <a:srgbClr val="00B0F0"/>
            </a:solidFill>
            <a:ln w="25400" cap="rnd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 Black" panose="020B0A04020102020204" pitchFamily="34" charset="0"/>
                </a:rPr>
                <a:t>Aeromobile</a:t>
              </a: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1988457" y="3765949"/>
              <a:ext cx="1045030" cy="307777"/>
            </a:xfrm>
            <a:prstGeom prst="rect">
              <a:avLst/>
            </a:prstGeom>
            <a:solidFill>
              <a:srgbClr val="00B0F0"/>
            </a:solidFill>
            <a:ln w="25400" cap="rnd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 Black" panose="020B0A04020102020204" pitchFamily="34" charset="0"/>
                </a:rPr>
                <a:t>Rotta</a:t>
              </a:r>
            </a:p>
          </p:txBody>
        </p:sp>
        <p:sp>
          <p:nvSpPr>
            <p:cNvPr id="9" name="CasellaDiTesto 8"/>
            <p:cNvSpPr txBox="1"/>
            <p:nvPr/>
          </p:nvSpPr>
          <p:spPr>
            <a:xfrm>
              <a:off x="3643087" y="4412341"/>
              <a:ext cx="1422400" cy="400110"/>
            </a:xfrm>
            <a:prstGeom prst="rect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latin typeface="Arial Black" panose="020B0A04020102020204" pitchFamily="34" charset="0"/>
                </a:rPr>
                <a:t>Volo</a:t>
              </a:r>
            </a:p>
          </p:txBody>
        </p:sp>
      </p:grpSp>
      <p:sp>
        <p:nvSpPr>
          <p:cNvPr id="14" name="Freccia circolare in giù 13"/>
          <p:cNvSpPr/>
          <p:nvPr/>
        </p:nvSpPr>
        <p:spPr>
          <a:xfrm>
            <a:off x="1030514" y="1369322"/>
            <a:ext cx="6887236" cy="12117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25" name="Gruppo 24"/>
          <p:cNvGrpSpPr/>
          <p:nvPr/>
        </p:nvGrpSpPr>
        <p:grpSpPr>
          <a:xfrm>
            <a:off x="6846079" y="2577066"/>
            <a:ext cx="1637519" cy="713229"/>
            <a:chOff x="6846079" y="3056035"/>
            <a:chExt cx="1637519" cy="713229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6846079" y="3056035"/>
              <a:ext cx="1637519" cy="307777"/>
            </a:xfrm>
            <a:prstGeom prst="rect">
              <a:avLst/>
            </a:prstGeom>
            <a:solidFill>
              <a:schemeClr val="accent3"/>
            </a:solidFill>
            <a:ln w="25400" cap="rnd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 Black" panose="020B0A04020102020204" pitchFamily="34" charset="0"/>
                </a:rPr>
                <a:t>(MTOW)</a:t>
              </a:r>
            </a:p>
          </p:txBody>
        </p:sp>
        <p:sp>
          <p:nvSpPr>
            <p:cNvPr id="18" name="Freccia a destra 17"/>
            <p:cNvSpPr/>
            <p:nvPr/>
          </p:nvSpPr>
          <p:spPr>
            <a:xfrm rot="19065580">
              <a:off x="7225687" y="3533731"/>
              <a:ext cx="463733" cy="2355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365448" y="2581058"/>
            <a:ext cx="1637519" cy="778709"/>
            <a:chOff x="365448" y="3060027"/>
            <a:chExt cx="1637519" cy="778709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365448" y="3060027"/>
              <a:ext cx="1637519" cy="307777"/>
            </a:xfrm>
            <a:prstGeom prst="rect">
              <a:avLst/>
            </a:prstGeom>
            <a:solidFill>
              <a:schemeClr val="accent3"/>
            </a:solidFill>
            <a:ln w="25400" cap="rnd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Arial Black" panose="020B0A04020102020204" pitchFamily="34" charset="0"/>
                </a:rPr>
                <a:t>Distanza</a:t>
              </a:r>
            </a:p>
          </p:txBody>
        </p:sp>
        <p:sp>
          <p:nvSpPr>
            <p:cNvPr id="20" name="Freccia a destra 19"/>
            <p:cNvSpPr/>
            <p:nvPr/>
          </p:nvSpPr>
          <p:spPr>
            <a:xfrm rot="13378565">
              <a:off x="1480857" y="3603203"/>
              <a:ext cx="463733" cy="2355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1857829" y="4333482"/>
            <a:ext cx="512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E’ valido questo modello?</a:t>
            </a:r>
          </a:p>
        </p:txBody>
      </p:sp>
    </p:spTree>
    <p:extLst>
      <p:ext uri="{BB962C8B-B14F-4D97-AF65-F5344CB8AC3E}">
        <p14:creationId xmlns:p14="http://schemas.microsoft.com/office/powerpoint/2010/main" val="12326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6888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8D846A-420E-4307-9330-012A8A85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05" y="7632"/>
            <a:ext cx="4489414" cy="310166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EA2B98-0291-3A43-8F37-FDE98C42AC90}"/>
              </a:ext>
            </a:extLst>
          </p:cNvPr>
          <p:cNvSpPr/>
          <p:nvPr/>
        </p:nvSpPr>
        <p:spPr>
          <a:xfrm>
            <a:off x="4064000" y="1436787"/>
            <a:ext cx="1122296" cy="46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Clustering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FB52348-CF83-4535-B504-A9C5C679E0C7}"/>
              </a:ext>
            </a:extLst>
          </p:cNvPr>
          <p:cNvGrpSpPr/>
          <p:nvPr/>
        </p:nvGrpSpPr>
        <p:grpSpPr>
          <a:xfrm>
            <a:off x="760444" y="89568"/>
            <a:ext cx="7911395" cy="5111185"/>
            <a:chOff x="760444" y="89568"/>
            <a:chExt cx="7911395" cy="5111185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9481456E-B354-634D-9E39-7A205EC59982}"/>
                </a:ext>
              </a:extLst>
            </p:cNvPr>
            <p:cNvSpPr/>
            <p:nvPr/>
          </p:nvSpPr>
          <p:spPr>
            <a:xfrm>
              <a:off x="7704444" y="1203098"/>
              <a:ext cx="821741" cy="1038758"/>
            </a:xfrm>
            <a:prstGeom prst="can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300km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C1C8A5-4A4F-3041-AA44-21AAA2AD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5063" y="439116"/>
              <a:ext cx="1032130" cy="4128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F06646-3D15-5F43-BF64-56711B70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2510" y="89568"/>
              <a:ext cx="1189329" cy="8919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EBF597-3FC6-854D-9679-56916CA7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0911" y="344495"/>
              <a:ext cx="1034619" cy="602094"/>
            </a:xfrm>
            <a:prstGeom prst="rect">
              <a:avLst/>
            </a:prstGeom>
          </p:spPr>
        </p:pic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99FBD56C-3174-9346-9A2F-615C65C9799A}"/>
                </a:ext>
              </a:extLst>
            </p:cNvPr>
            <p:cNvSpPr/>
            <p:nvPr/>
          </p:nvSpPr>
          <p:spPr>
            <a:xfrm>
              <a:off x="6437351" y="1203098"/>
              <a:ext cx="821741" cy="1038758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200km</a:t>
              </a:r>
            </a:p>
          </p:txBody>
        </p: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97AE142B-0CC7-4442-BC07-3578B40724C7}"/>
                </a:ext>
              </a:extLst>
            </p:cNvPr>
            <p:cNvSpPr/>
            <p:nvPr/>
          </p:nvSpPr>
          <p:spPr>
            <a:xfrm>
              <a:off x="5226405" y="1203098"/>
              <a:ext cx="821741" cy="1038758"/>
            </a:xfrm>
            <a:prstGeom prst="can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100km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D1D655-9EB6-5F45-9829-05B08C244F23}"/>
                </a:ext>
              </a:extLst>
            </p:cNvPr>
            <p:cNvSpPr/>
            <p:nvPr/>
          </p:nvSpPr>
          <p:spPr>
            <a:xfrm>
              <a:off x="5131267" y="2946527"/>
              <a:ext cx="3355927" cy="4389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Creazione Nuove Serie Storiche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AF949D-A5AC-F34A-BE8E-3B3329E18C9B}"/>
                </a:ext>
              </a:extLst>
            </p:cNvPr>
            <p:cNvSpPr/>
            <p:nvPr/>
          </p:nvSpPr>
          <p:spPr>
            <a:xfrm>
              <a:off x="5170254" y="4059208"/>
              <a:ext cx="3355927" cy="4389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Previsione Serie Storiche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87ABE6-E00B-C242-ACEC-F9671D06754F}"/>
                </a:ext>
              </a:extLst>
            </p:cNvPr>
            <p:cNvSpPr/>
            <p:nvPr/>
          </p:nvSpPr>
          <p:spPr>
            <a:xfrm>
              <a:off x="760444" y="3385439"/>
              <a:ext cx="3378729" cy="4389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Stime risorse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6A946922-66C0-D346-91B9-75EABC42893C}"/>
                </a:ext>
              </a:extLst>
            </p:cNvPr>
            <p:cNvSpPr/>
            <p:nvPr/>
          </p:nvSpPr>
          <p:spPr>
            <a:xfrm>
              <a:off x="5604500" y="878589"/>
              <a:ext cx="45719" cy="3916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E58458F6-3456-2645-87AF-BD09751ABFE9}"/>
                </a:ext>
              </a:extLst>
            </p:cNvPr>
            <p:cNvSpPr/>
            <p:nvPr/>
          </p:nvSpPr>
          <p:spPr>
            <a:xfrm>
              <a:off x="6832033" y="878589"/>
              <a:ext cx="45719" cy="3916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8F3DEFF6-29F8-934A-BDD2-DAF0247A0E4B}"/>
                </a:ext>
              </a:extLst>
            </p:cNvPr>
            <p:cNvSpPr/>
            <p:nvPr/>
          </p:nvSpPr>
          <p:spPr>
            <a:xfrm>
              <a:off x="8114127" y="878589"/>
              <a:ext cx="45719" cy="3916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71C346A7-3614-AF4A-9FD6-45CF37A08451}"/>
                </a:ext>
              </a:extLst>
            </p:cNvPr>
            <p:cNvSpPr/>
            <p:nvPr/>
          </p:nvSpPr>
          <p:spPr>
            <a:xfrm rot="18752855">
              <a:off x="5803404" y="2260698"/>
              <a:ext cx="202251" cy="5047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E47C6FDE-FCA7-1044-8D35-152B02BB4E04}"/>
                </a:ext>
              </a:extLst>
            </p:cNvPr>
            <p:cNvSpPr/>
            <p:nvPr/>
          </p:nvSpPr>
          <p:spPr>
            <a:xfrm>
              <a:off x="6747094" y="2297046"/>
              <a:ext cx="202251" cy="44652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A3D177D-5608-3747-983F-B33AAA74295E}"/>
                </a:ext>
              </a:extLst>
            </p:cNvPr>
            <p:cNvSpPr/>
            <p:nvPr/>
          </p:nvSpPr>
          <p:spPr>
            <a:xfrm rot="2531934">
              <a:off x="7781551" y="2268012"/>
              <a:ext cx="202251" cy="5047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67018EB9-4A28-9F4C-9E17-54E6B8296B9E}"/>
                </a:ext>
              </a:extLst>
            </p:cNvPr>
            <p:cNvSpPr/>
            <p:nvPr/>
          </p:nvSpPr>
          <p:spPr>
            <a:xfrm>
              <a:off x="6747093" y="3505162"/>
              <a:ext cx="202251" cy="44652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98F2D3C5-C6F0-F848-A888-DF764BF03525}"/>
                </a:ext>
              </a:extLst>
            </p:cNvPr>
            <p:cNvSpPr/>
            <p:nvPr/>
          </p:nvSpPr>
          <p:spPr>
            <a:xfrm rot="7455421">
              <a:off x="4556263" y="3622271"/>
              <a:ext cx="202251" cy="7492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33E66C-1155-5545-8DE0-6A9095ABC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551" y="4294131"/>
              <a:ext cx="742824" cy="742824"/>
            </a:xfrm>
            <a:prstGeom prst="rect">
              <a:avLst/>
            </a:prstGeom>
          </p:spPr>
        </p:pic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585F13CF-F17F-6141-BEE4-00D25313AB7A}"/>
                </a:ext>
              </a:extLst>
            </p:cNvPr>
            <p:cNvSpPr/>
            <p:nvPr/>
          </p:nvSpPr>
          <p:spPr>
            <a:xfrm rot="2457762">
              <a:off x="1519799" y="3863674"/>
              <a:ext cx="202251" cy="44652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B7A59A2-14CF-A642-AECB-3AA36355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3592" y="4130332"/>
              <a:ext cx="1427228" cy="1070421"/>
            </a:xfrm>
            <a:prstGeom prst="rect">
              <a:avLst/>
            </a:prstGeom>
          </p:spPr>
        </p:pic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6C429C23-3DBB-DA4E-8A72-74C6F2D49D00}"/>
                </a:ext>
              </a:extLst>
            </p:cNvPr>
            <p:cNvSpPr/>
            <p:nvPr/>
          </p:nvSpPr>
          <p:spPr>
            <a:xfrm rot="18752855">
              <a:off x="3268568" y="3834564"/>
              <a:ext cx="202251" cy="5047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4A7351-2EC0-4BB0-B2C1-74A48E82B580}"/>
                  </a:ext>
                </a:extLst>
              </p:cNvPr>
              <p:cNvSpPr txBox="1"/>
              <p:nvPr/>
            </p:nvSpPr>
            <p:spPr>
              <a:xfrm>
                <a:off x="3324667" y="238857"/>
                <a:ext cx="820994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=0.67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B4A7351-2EC0-4BB0-B2C1-74A48E82B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67" y="238857"/>
                <a:ext cx="820994" cy="215444"/>
              </a:xfrm>
              <a:prstGeom prst="rect">
                <a:avLst/>
              </a:prstGeom>
              <a:blipFill>
                <a:blip r:embed="rId9"/>
                <a:stretch>
                  <a:fillRect l="-3704" r="-3704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1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Analysis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08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k-</a:t>
            </a:r>
            <a:r>
              <a:rPr lang="it-IT" dirty="0" err="1">
                <a:solidFill>
                  <a:srgbClr val="832231"/>
                </a:solidFill>
              </a:rPr>
              <a:t>means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91886" y="1586325"/>
            <a:ext cx="8312843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it-IT" dirty="0"/>
              <a:t>Necessità di:</a:t>
            </a:r>
          </a:p>
          <a:p>
            <a:r>
              <a:rPr lang="it-IT" dirty="0"/>
              <a:t>Determinare il numero di cluster idoneo da impiegare</a:t>
            </a:r>
          </a:p>
          <a:p>
            <a:r>
              <a:rPr lang="it-IT" dirty="0"/>
              <a:t>Scalare i valori delle variabili (peso, distanza)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403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CE9E4-1D2D-4A40-B793-57BDD623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05"/>
            <a:ext cx="4220857" cy="266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C341-DDCD-1B4E-A380-A9A9DE6A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39" y="88565"/>
            <a:ext cx="4274775" cy="2702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4DB1-2C1E-CC41-A502-3FEDAB2B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6" y="2689348"/>
            <a:ext cx="3881567" cy="245415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9B03A4-F3F1-448A-95E4-0B9A920EE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059" y="4253628"/>
            <a:ext cx="1169122" cy="62187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701175-DBC9-40F4-9D8E-D7BD9F73E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192" y="1894945"/>
            <a:ext cx="1169122" cy="621873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F3EA3-985F-4430-A122-110C9C97F480}"/>
              </a:ext>
            </a:extLst>
          </p:cNvPr>
          <p:cNvSpPr/>
          <p:nvPr/>
        </p:nvSpPr>
        <p:spPr>
          <a:xfrm>
            <a:off x="5465630" y="3738422"/>
            <a:ext cx="3425484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Utilizzo di Apache </a:t>
            </a:r>
            <a:r>
              <a:rPr lang="it-IT" dirty="0" err="1"/>
              <a:t>Spark</a:t>
            </a:r>
            <a:r>
              <a:rPr lang="it-IT" dirty="0"/>
              <a:t> su un cluster di 2 macchine con 64 GB di RAM.</a:t>
            </a:r>
          </a:p>
          <a:p>
            <a:endParaRPr lang="it-IT" dirty="0"/>
          </a:p>
          <a:p>
            <a:r>
              <a:rPr lang="it-IT" dirty="0"/>
              <a:t>Tempo di esecuzione pari ad ¼ rispetto alla versione non distribuita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21E1DB-C23C-4FAB-9DA3-750D4854FF13}"/>
              </a:ext>
            </a:extLst>
          </p:cNvPr>
          <p:cNvSpPr txBox="1"/>
          <p:nvPr/>
        </p:nvSpPr>
        <p:spPr>
          <a:xfrm>
            <a:off x="6804629" y="3125500"/>
            <a:ext cx="74748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40907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B6B94444-4D74-46EE-8B68-D9D9413B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8" y="0"/>
            <a:ext cx="6950504" cy="48016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1644F09-1762-4753-BD72-F28948476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31" r="11674"/>
          <a:stretch/>
        </p:blipFill>
        <p:spPr>
          <a:xfrm>
            <a:off x="6521439" y="3038622"/>
            <a:ext cx="2546253" cy="21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2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C3D0E-E9D3-3A43-AC94-6B361CC6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5824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JNB – </a:t>
            </a:r>
            <a:r>
              <a:rPr lang="it-IT" dirty="0" err="1"/>
              <a:t>Tambo</a:t>
            </a:r>
            <a:r>
              <a:rPr lang="it-IT" dirty="0"/>
              <a:t> </a:t>
            </a:r>
            <a:r>
              <a:rPr lang="it-IT" dirty="0" err="1"/>
              <a:t>Airport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</a:t>
            </a:r>
            <a:r>
              <a:rPr lang="it-IT" b="1" dirty="0"/>
              <a:t>scopo</a:t>
            </a:r>
            <a:r>
              <a:rPr lang="it-IT" dirty="0"/>
              <a:t> del </a:t>
            </a:r>
            <a:r>
              <a:rPr lang="it-IT" dirty="0" err="1"/>
              <a:t>project</a:t>
            </a:r>
            <a:r>
              <a:rPr lang="it-IT" dirty="0"/>
              <a:t> work consiste nel fornire supporto nei processi decisionali riguardanti i flussi e le risorse aeroportuali di JNB.</a:t>
            </a:r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e dei flussi.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dati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r>
              <a:rPr lang="en" dirty="0"/>
              <a:t> da cluster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559">
            <a:extLst>
              <a:ext uri="{FF2B5EF4-FFF2-40B4-BE49-F238E27FC236}">
                <a16:creationId xmlns:a16="http://schemas.microsoft.com/office/drawing/2014/main" id="{AC7EACFD-E9EF-8643-AE23-4EFCBF980183}"/>
              </a:ext>
            </a:extLst>
          </p:cNvPr>
          <p:cNvGrpSpPr/>
          <p:nvPr/>
        </p:nvGrpSpPr>
        <p:grpSpPr>
          <a:xfrm>
            <a:off x="1467641" y="1665672"/>
            <a:ext cx="354145" cy="354145"/>
            <a:chOff x="5964175" y="4329750"/>
            <a:chExt cx="421350" cy="421350"/>
          </a:xfrm>
        </p:grpSpPr>
        <p:sp>
          <p:nvSpPr>
            <p:cNvPr id="11" name="Shape 560">
              <a:extLst>
                <a:ext uri="{FF2B5EF4-FFF2-40B4-BE49-F238E27FC236}">
                  <a16:creationId xmlns:a16="http://schemas.microsoft.com/office/drawing/2014/main" id="{635B7960-87AF-2E48-A9E1-3A71B527C31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61">
              <a:extLst>
                <a:ext uri="{FF2B5EF4-FFF2-40B4-BE49-F238E27FC236}">
                  <a16:creationId xmlns:a16="http://schemas.microsoft.com/office/drawing/2014/main" id="{9D817B81-A207-EA46-864E-B4FD5BCEF07A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673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Clustering</a:t>
            </a: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7540C7-0DE3-AC4D-BCDD-95E16806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04785"/>
              </p:ext>
            </p:extLst>
          </p:nvPr>
        </p:nvGraphicFramePr>
        <p:xfrm>
          <a:off x="844424" y="1539782"/>
          <a:ext cx="7348888" cy="34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907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07408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/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20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0" y="208280"/>
            <a:ext cx="8174479" cy="44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Dashboard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39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>
          <a:xfrm>
            <a:off x="2933093" y="3885240"/>
            <a:ext cx="4054324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2933093" y="2638958"/>
            <a:ext cx="4054324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2933093" y="1407887"/>
            <a:ext cx="4054324" cy="106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Architettura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3-Tier</a:t>
            </a:r>
            <a:endParaRPr dirty="0">
              <a:solidFill>
                <a:srgbClr val="83223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3957208"/>
            <a:ext cx="1139339" cy="9246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2684447"/>
            <a:ext cx="839594" cy="973062"/>
          </a:xfrm>
          <a:prstGeom prst="rect">
            <a:avLst/>
          </a:prstGeom>
        </p:spPr>
      </p:pic>
      <p:pic>
        <p:nvPicPr>
          <p:cNvPr id="9" name="Immagine 8" descr="&lt;strong&gt;Server&lt;/strong&gt; Icon - Free Download at Icons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27" y="2699264"/>
            <a:ext cx="943429" cy="943429"/>
          </a:xfrm>
          <a:prstGeom prst="rect">
            <a:avLst/>
          </a:prstGeom>
        </p:spPr>
      </p:pic>
      <p:pic>
        <p:nvPicPr>
          <p:cNvPr id="10" name="Immagine 9" descr="Why databases? - Lazy Programm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19" y="3923189"/>
            <a:ext cx="1014843" cy="101191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94" y="2805350"/>
            <a:ext cx="760889" cy="760889"/>
          </a:xfrm>
          <a:prstGeom prst="rect">
            <a:avLst/>
          </a:prstGeom>
        </p:spPr>
      </p:pic>
      <p:pic>
        <p:nvPicPr>
          <p:cNvPr id="12" name="Immagine 11" descr="&lt;strong&gt;IMac&lt;/strong&gt; Vector - Vector downlo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35" y="1492237"/>
            <a:ext cx="1410305" cy="89319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1498017"/>
            <a:ext cx="1389501" cy="814161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1673982" y="1405468"/>
            <a:ext cx="1180584" cy="106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Presentation</a:t>
            </a:r>
          </a:p>
          <a:p>
            <a:pPr algn="ctr"/>
            <a:r>
              <a:rPr lang="it-IT" dirty="0" err="1">
                <a:solidFill>
                  <a:schemeClr val="accent1"/>
                </a:solidFill>
              </a:rPr>
              <a:t>Layer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1673983" y="2638958"/>
            <a:ext cx="1180582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3"/>
                </a:solidFill>
              </a:rPr>
              <a:t>Business</a:t>
            </a:r>
          </a:p>
          <a:p>
            <a:pPr algn="ctr"/>
            <a:r>
              <a:rPr lang="it-IT" dirty="0" err="1">
                <a:solidFill>
                  <a:schemeClr val="accent3"/>
                </a:solidFill>
              </a:rPr>
              <a:t>Layer</a:t>
            </a:r>
            <a:endParaRPr lang="it-IT" dirty="0">
              <a:solidFill>
                <a:schemeClr val="accent3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1673982" y="3885240"/>
            <a:ext cx="1180581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Data</a:t>
            </a:r>
          </a:p>
          <a:p>
            <a:pPr algn="ctr"/>
            <a:r>
              <a:rPr lang="it-IT" dirty="0" err="1">
                <a:solidFill>
                  <a:schemeClr val="accent5"/>
                </a:solidFill>
              </a:rPr>
              <a:t>Layer</a:t>
            </a:r>
            <a:endParaRPr lang="it-I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2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29B6E-86B3-4745-BC5A-35E27354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Dashboard</a:t>
            </a:r>
            <a:br>
              <a:rPr lang="it-IT" dirty="0" smtClean="0"/>
            </a:br>
            <a:r>
              <a:rPr lang="it-IT" dirty="0" smtClean="0">
                <a:solidFill>
                  <a:srgbClr val="832231"/>
                </a:solidFill>
              </a:rPr>
              <a:t>Statistiche</a:t>
            </a:r>
            <a:endParaRPr lang="it-IT" dirty="0">
              <a:solidFill>
                <a:srgbClr val="83223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36FA30-6253-4FC4-A5BE-87536B51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9" y="1356805"/>
            <a:ext cx="6520375" cy="36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7EF1CB-4905-4EAD-A27E-211C6D5D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</a:t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Previsioni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BAD02D-7EAF-4843-AFAE-F28F4F67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30" y="1350012"/>
            <a:ext cx="6726740" cy="37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CB0CA9-1E9E-4645-B3C7-F024AB1A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Dashboard</a:t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Rifornimenti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DC40BF-D3F1-4FD7-99A3-5CE300F0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87" y="1357274"/>
            <a:ext cx="6699626" cy="3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 &amp; Futuri Sviluppi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4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403676" y="953104"/>
            <a:ext cx="6397811" cy="413486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59" y="1165981"/>
            <a:ext cx="5909749" cy="3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E04E75-E7B6-4C40-90C9-27C14A63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422500"/>
            <a:ext cx="5317224" cy="857400"/>
          </a:xfrm>
        </p:spPr>
        <p:txBody>
          <a:bodyPr/>
          <a:lstStyle/>
          <a:p>
            <a:r>
              <a:rPr lang="it-IT" dirty="0" smtClean="0"/>
              <a:t>Confronto risultati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905442"/>
            <a:ext cx="7416800" cy="40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E04E75-E7B6-4C40-90C9-27C14A63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5" y="422500"/>
            <a:ext cx="5317224" cy="857400"/>
          </a:xfrm>
        </p:spPr>
        <p:txBody>
          <a:bodyPr/>
          <a:lstStyle/>
          <a:p>
            <a:r>
              <a:rPr lang="it-IT" dirty="0"/>
              <a:t>Conclusioni &amp; Futuri sviluppi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77224C-E60F-456D-BD6C-D49A903A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658" y="1586325"/>
            <a:ext cx="8292905" cy="3148500"/>
          </a:xfrm>
        </p:spPr>
        <p:txBody>
          <a:bodyPr/>
          <a:lstStyle/>
          <a:p>
            <a:r>
              <a:rPr lang="it-IT" dirty="0"/>
              <a:t>Sono state estratte delle serie storiche «significative»</a:t>
            </a:r>
          </a:p>
          <a:p>
            <a:r>
              <a:rPr lang="it-IT" dirty="0"/>
              <a:t>Sono stati applicati dei modelli di previsione</a:t>
            </a:r>
          </a:p>
          <a:p>
            <a:r>
              <a:rPr lang="it-IT" dirty="0"/>
              <a:t>E’ stato proposto un nuovo metodo di raggruppamento dei voli (con previsioni)</a:t>
            </a:r>
          </a:p>
          <a:p>
            <a:r>
              <a:rPr lang="it-IT" dirty="0"/>
              <a:t>E’ stata realizzata una </a:t>
            </a:r>
            <a:r>
              <a:rPr lang="it-IT" dirty="0" err="1"/>
              <a:t>dashboard</a:t>
            </a:r>
            <a:endParaRPr lang="it-IT" dirty="0"/>
          </a:p>
          <a:p>
            <a:endParaRPr lang="it-IT" dirty="0"/>
          </a:p>
          <a:p>
            <a:r>
              <a:rPr lang="it-IT" dirty="0"/>
              <a:t>Considerare serie storiche di ulteriori variabili (es.: passeggeri)</a:t>
            </a:r>
          </a:p>
          <a:p>
            <a:r>
              <a:rPr lang="it-IT" dirty="0"/>
              <a:t>Raffinare il raggruppamento dei voli (</a:t>
            </a:r>
            <a:r>
              <a:rPr lang="it-IT" dirty="0" err="1"/>
              <a:t>clustering</a:t>
            </a:r>
            <a:r>
              <a:rPr lang="it-IT" dirty="0"/>
              <a:t>) considerando ulteriori variabili e ricavando ulteriori serie storiche</a:t>
            </a:r>
          </a:p>
          <a:p>
            <a:r>
              <a:rPr lang="it-IT" dirty="0"/>
              <a:t>Interfacciare il DB con tabelle esterne (carburanti </a:t>
            </a:r>
            <a:r>
              <a:rPr lang="it-IT" dirty="0" err="1"/>
              <a:t>etc</a:t>
            </a:r>
            <a:r>
              <a:rPr lang="it-IT" dirty="0"/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31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CAF42-CBB6-4280-BC27-AD838D34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3A89B1-8AE2-4C34-BE81-2C4795082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7" t="21232" r="33154" b="4779"/>
          <a:stretch/>
        </p:blipFill>
        <p:spPr>
          <a:xfrm>
            <a:off x="2011680" y="1160585"/>
            <a:ext cx="5120640" cy="36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Grazie per </a:t>
            </a:r>
            <a:r>
              <a:rPr lang="en" sz="4000" dirty="0" err="1">
                <a:solidFill>
                  <a:srgbClr val="FFFFFF"/>
                </a:solidFill>
              </a:rPr>
              <a:t>l’attenzione</a:t>
            </a:r>
            <a:r>
              <a:rPr lang="en" sz="4000" dirty="0">
                <a:solidFill>
                  <a:srgbClr val="FFFFFF"/>
                </a:solidFill>
              </a:rPr>
              <a:t>!!!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000000"/>
                </a:solidFill>
              </a:rPr>
              <a:t>Domande</a:t>
            </a:r>
            <a:r>
              <a:rPr lang="en" sz="3600" dirty="0">
                <a:solidFill>
                  <a:srgbClr val="000000"/>
                </a:solidFill>
              </a:rPr>
              <a:t>?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4987433" y="2006977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3614385" y="2673187"/>
            <a:ext cx="1952645" cy="339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Project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213641" y="2678271"/>
            <a:ext cx="2202185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994341" y="256862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5600491" y="257201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935018" y="1570258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265421" y="2007229"/>
            <a:ext cx="15424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5675081" y="3979056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892957" y="365266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491928" y="4298419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3405958" y="365266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3031340" y="4313197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5186444" y="4329382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5764043" y="3656538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3395085" y="256693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2738919" y="2009751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3355209" y="1644348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5537418" y="1587460"/>
            <a:ext cx="354145" cy="225734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782547" y="3937729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3348758" y="3975205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6180" y="2763858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2112257" y="3762311"/>
            <a:ext cx="1293701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  <a:endCxn id="52" idx="2"/>
          </p:cNvCxnSpPr>
          <p:nvPr/>
        </p:nvCxnSpPr>
        <p:spPr>
          <a:xfrm>
            <a:off x="3625258" y="3762311"/>
            <a:ext cx="2138785" cy="387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983343" y="3183442"/>
            <a:ext cx="944526" cy="5827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819791" y="2681667"/>
            <a:ext cx="1109044" cy="3752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Shape 235">
            <a:extLst>
              <a:ext uri="{FF2B5EF4-FFF2-40B4-BE49-F238E27FC236}">
                <a16:creationId xmlns:a16="http://schemas.microsoft.com/office/drawing/2014/main" id="{3A67D45F-F6D7-0544-9DEE-3AB418215FDB}"/>
              </a:ext>
            </a:extLst>
          </p:cNvPr>
          <p:cNvSpPr/>
          <p:nvPr/>
        </p:nvSpPr>
        <p:spPr>
          <a:xfrm>
            <a:off x="6927869" y="3027775"/>
            <a:ext cx="219300" cy="219300"/>
          </a:xfrm>
          <a:prstGeom prst="ellipse">
            <a:avLst/>
          </a:prstGeom>
          <a:solidFill>
            <a:srgbClr val="92D05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grpSp>
        <p:nvGrpSpPr>
          <p:cNvPr id="89" name="Shape 472">
            <a:extLst>
              <a:ext uri="{FF2B5EF4-FFF2-40B4-BE49-F238E27FC236}">
                <a16:creationId xmlns:a16="http://schemas.microsoft.com/office/drawing/2014/main" id="{751FB5BC-E252-914C-BC1D-FC411155FC5B}"/>
              </a:ext>
            </a:extLst>
          </p:cNvPr>
          <p:cNvGrpSpPr/>
          <p:nvPr/>
        </p:nvGrpSpPr>
        <p:grpSpPr>
          <a:xfrm>
            <a:off x="7310681" y="2386386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90" name="Shape 473">
              <a:extLst>
                <a:ext uri="{FF2B5EF4-FFF2-40B4-BE49-F238E27FC236}">
                  <a16:creationId xmlns:a16="http://schemas.microsoft.com/office/drawing/2014/main" id="{8EB57210-F4BD-3941-8AE4-CCED9D00A21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92" name="Shape 474">
              <a:extLst>
                <a:ext uri="{FF2B5EF4-FFF2-40B4-BE49-F238E27FC236}">
                  <a16:creationId xmlns:a16="http://schemas.microsoft.com/office/drawing/2014/main" id="{647BAECB-D856-2D42-AB65-DAB83BCD27E5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5D4CB50-6700-9E49-B006-1F0444C8C41B}"/>
              </a:ext>
            </a:extLst>
          </p:cNvPr>
          <p:cNvSpPr txBox="1"/>
          <p:nvPr/>
        </p:nvSpPr>
        <p:spPr>
          <a:xfrm>
            <a:off x="6964515" y="3038545"/>
            <a:ext cx="12554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Costruzione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Analytics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 animBg="1"/>
      <p:bldP spid="9" grpId="0" animBg="1"/>
      <p:bldP spid="39" grpId="0"/>
      <p:bldP spid="42" grpId="0" animBg="1"/>
      <p:bldP spid="44" grpId="0"/>
      <p:bldP spid="50" grpId="0"/>
      <p:bldP spid="52" grpId="0" animBg="1"/>
      <p:bldP spid="53" grpId="0" animBg="1"/>
      <p:bldP spid="54" grpId="0"/>
      <p:bldP spid="87" grpId="0" animBg="1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Mining</a:t>
            </a:r>
            <a:endParaRPr lang="it-IT"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…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Numeri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1628396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500</a:t>
            </a: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2464138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3466638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3’844’269</a:t>
            </a: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3553724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it-IT" sz="2400" dirty="0"/>
              <a:t>Numero totale record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823403"/>
            <a:ext cx="4032696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>
                <a:solidFill>
                  <a:srgbClr val="832231"/>
                </a:solidFill>
              </a:rPr>
              <a:t>179’180’602</a:t>
            </a: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it-IT" sz="2400" dirty="0"/>
              <a:t>Numero totale voli</a:t>
            </a:r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323799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110 GB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312000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Grandezza database</a:t>
            </a:r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10148</TotalTime>
  <Words>991</Words>
  <Application>Microsoft Office PowerPoint</Application>
  <PresentationFormat>Presentazione su schermo (16:9)</PresentationFormat>
  <Paragraphs>263</Paragraphs>
  <Slides>54</Slides>
  <Notes>47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2" baseType="lpstr">
      <vt:lpstr>ＭＳ Ｐゴシック</vt:lpstr>
      <vt:lpstr>Arial</vt:lpstr>
      <vt:lpstr>Arial Black</vt:lpstr>
      <vt:lpstr>Cambria Math</vt:lpstr>
      <vt:lpstr>Sapienza-RegularSC</vt:lpstr>
      <vt:lpstr>Titillium Web</vt:lpstr>
      <vt:lpstr>Fidele template</vt:lpstr>
      <vt:lpstr>Acrobat Document</vt:lpstr>
      <vt:lpstr>Presentazione standard di PowerPoint</vt:lpstr>
      <vt:lpstr>1. Project Work</vt:lpstr>
      <vt:lpstr>Presentazione standard di PowerPoint</vt:lpstr>
      <vt:lpstr>Long term plannig JNB – Tambo Airport</vt:lpstr>
      <vt:lpstr>Obiettivo </vt:lpstr>
      <vt:lpstr>Fasi del Project Work</vt:lpstr>
      <vt:lpstr>2. Interpretazione DB</vt:lpstr>
      <vt:lpstr>Interpretazione DB Data Mining</vt:lpstr>
      <vt:lpstr>Interpretazione DB Numeri</vt:lpstr>
      <vt:lpstr>Presentazione standard di PowerPoint</vt:lpstr>
      <vt:lpstr>Presentazione standard di PowerPoint</vt:lpstr>
      <vt:lpstr>3. Estrazione Serie Storiche</vt:lpstr>
      <vt:lpstr>Estrazione Serie Storiche  Flussi Voli  </vt:lpstr>
      <vt:lpstr>Presentazione standard di PowerPoint</vt:lpstr>
      <vt:lpstr>4. Analisi Serie Storiche</vt:lpstr>
      <vt:lpstr>Analisi Serie Storiche Modelli di previsione </vt:lpstr>
      <vt:lpstr>Analisi Serie Storiche Procedura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Analisi Serie Storiche Risultati migliori </vt:lpstr>
      <vt:lpstr>Presentazione standard di PowerPoint</vt:lpstr>
      <vt:lpstr>Presentazione standard di PowerPoint</vt:lpstr>
      <vt:lpstr>5. Data Mining</vt:lpstr>
      <vt:lpstr>Analisi DB Data Mining </vt:lpstr>
      <vt:lpstr>Data Mining I Voli (modello) </vt:lpstr>
      <vt:lpstr>Analisi DB Le Rotte 1/2 </vt:lpstr>
      <vt:lpstr>Data Mining Le Rotte 2/2</vt:lpstr>
      <vt:lpstr>Correlazione Gli Aeromobili</vt:lpstr>
      <vt:lpstr>Data Mining Le Rotte 2/2</vt:lpstr>
      <vt:lpstr>5. Linear Regression</vt:lpstr>
      <vt:lpstr>Presentazione standard di PowerPoint</vt:lpstr>
      <vt:lpstr>6. Cluster Analysis</vt:lpstr>
      <vt:lpstr>Cluster Analysis k-means</vt:lpstr>
      <vt:lpstr>Presentazione standard di PowerPoint</vt:lpstr>
      <vt:lpstr>Presentazione standard di PowerPoint</vt:lpstr>
      <vt:lpstr>Presentazione standard di PowerPoint</vt:lpstr>
      <vt:lpstr>7. Analisi serie storiche da cluster</vt:lpstr>
      <vt:lpstr>Nuove serie storiche Clustering</vt:lpstr>
      <vt:lpstr>Analisi nuove Serie Storiche Procedura </vt:lpstr>
      <vt:lpstr>Presentazione standard di PowerPoint</vt:lpstr>
      <vt:lpstr>8. Analytics Dashboard </vt:lpstr>
      <vt:lpstr>Architettura 3-Tier</vt:lpstr>
      <vt:lpstr>Dashboard Statistiche</vt:lpstr>
      <vt:lpstr>Dashboard Previsioni</vt:lpstr>
      <vt:lpstr>Dashboard Rifornimenti</vt:lpstr>
      <vt:lpstr>9. Conclusioni &amp; Futuri Sviluppi</vt:lpstr>
      <vt:lpstr>Confronto risultati</vt:lpstr>
      <vt:lpstr>Conclusioni &amp; Futuri sviluppi</vt:lpstr>
      <vt:lpstr>Bibliografia</vt:lpstr>
      <vt:lpstr>Grazie per l’attenzione!!!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dc:creator>Lorenzo</dc:creator>
  <cp:lastModifiedBy>Utente Windows</cp:lastModifiedBy>
  <cp:revision>141</cp:revision>
  <dcterms:modified xsi:type="dcterms:W3CDTF">2018-04-15T14:11:16Z</dcterms:modified>
</cp:coreProperties>
</file>